
<file path=[Content_Types].xml><?xml version="1.0" encoding="utf-8"?>
<Types xmlns="http://schemas.openxmlformats.org/package/2006/content-types">
  <Default Extension="gif" ContentType="image/gi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ppt/notesSlides/notesSlide3.xml" ContentType="application/vnd.openxmlformats-officedocument.presentationml.notesSlide+xml"/>
  <Override PartName="/ppt/comments/comment4.xml" ContentType="application/vnd.openxmlformats-officedocument.presentationml.comments+xml"/>
  <Override PartName="/ppt/notesSlides/notesSlide4.xml" ContentType="application/vnd.openxmlformats-officedocument.presentationml.notesSlide+xml"/>
  <Override PartName="/ppt/comments/comment5.xml" ContentType="application/vnd.openxmlformats-officedocument.presentationml.comments+xml"/>
  <Override PartName="/ppt/comments/comment6.xml" ContentType="application/vnd.openxmlformats-officedocument.presentationml.comments+xml"/>
  <Override PartName="/ppt/notesSlides/notesSlide5.xml" ContentType="application/vnd.openxmlformats-officedocument.presentationml.notesSlide+xml"/>
  <Override PartName="/ppt/comments/comment7.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8.xml" ContentType="application/vnd.openxmlformats-officedocument.presentationml.comments+xml"/>
  <Override PartName="/ppt/notesSlides/notesSlide10.xml" ContentType="application/vnd.openxmlformats-officedocument.presentationml.notesSlide+xml"/>
  <Override PartName="/ppt/comments/comment9.xml" ContentType="application/vnd.openxmlformats-officedocument.presentationml.comments+xml"/>
  <Override PartName="/ppt/comments/comment10.xml" ContentType="application/vnd.openxmlformats-officedocument.presentationml.comments+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6"/>
  </p:notesMasterIdLst>
  <p:sldIdLst>
    <p:sldId id="256" r:id="rId2"/>
    <p:sldId id="258" r:id="rId3"/>
    <p:sldId id="266" r:id="rId4"/>
    <p:sldId id="259" r:id="rId5"/>
    <p:sldId id="260" r:id="rId6"/>
    <p:sldId id="270" r:id="rId7"/>
    <p:sldId id="267" r:id="rId8"/>
    <p:sldId id="262" r:id="rId9"/>
    <p:sldId id="271" r:id="rId10"/>
    <p:sldId id="272" r:id="rId11"/>
    <p:sldId id="263" r:id="rId12"/>
    <p:sldId id="264" r:id="rId13"/>
    <p:sldId id="269" r:id="rId14"/>
    <p:sldId id="265"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asttrueborn" initials="" lastIdx="1" clrIdx="0"/>
  <p:cmAuthor id="1" name="Trybala,Joseph" initials="JT" lastIdx="24" clrIdx="1">
    <p:extLst>
      <p:ext uri="{19B8F6BF-5375-455C-9EA6-DF929625EA0E}">
        <p15:presenceInfo xmlns:p15="http://schemas.microsoft.com/office/powerpoint/2012/main" userId="S::jjt336@drexel.edu::d5a93c2c-39a7-4e60-95ed-642d67504d23" providerId="AD"/>
      </p:ext>
    </p:extLst>
  </p:cmAuthor>
  <p:cmAuthor id="2" name="Song,Max" initials="S" lastIdx="4" clrIdx="2">
    <p:extLst>
      <p:ext uri="{19B8F6BF-5375-455C-9EA6-DF929625EA0E}">
        <p15:presenceInfo xmlns:p15="http://schemas.microsoft.com/office/powerpoint/2012/main" userId="Song,Max"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5050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7795875-0B8C-F244-905E-4EAA51E03668}" v="3213" dt="2023-12-11T04:37:13.371"/>
    <p1510:client id="{4ECB1FF4-BC3C-4D86-EC65-FAF71A464F05}" v="47" dt="2023-12-10T16:05:29.799"/>
    <p1510:client id="{57A754FF-25C0-D3F7-CE2B-30E4D3E2EE74}" v="253" dt="2023-12-10T16:30:28.324"/>
    <p1510:client id="{A0840C22-2469-4D3B-97AD-75C6A422AB34}" v="3967" dt="2023-12-11T03:55:14.972"/>
  </p1510:revLst>
</p1510:revInfo>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8954" autoAdjust="0"/>
  </p:normalViewPr>
  <p:slideViewPr>
    <p:cSldViewPr snapToGrid="0">
      <p:cViewPr varScale="1">
        <p:scale>
          <a:sx n="107" d="100"/>
          <a:sy n="107" d="100"/>
        </p:scale>
        <p:origin x="33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2-10T18:27:31.320" idx="10">
    <p:pos x="10" y="10"/>
    <p:text>Miko</p:text>
    <p:extLst>
      <p:ext uri="{C676402C-5697-4E1C-873F-D02D1690AC5C}">
        <p15:threadingInfo xmlns:p15="http://schemas.microsoft.com/office/powerpoint/2012/main" timeZoneBias="300"/>
      </p:ext>
    </p:extLst>
  </p:cm>
</p:cmLst>
</file>

<file path=ppt/comments/comment10.xml><?xml version="1.0" encoding="utf-8"?>
<p:cmLst xmlns:a="http://schemas.openxmlformats.org/drawingml/2006/main" xmlns:r="http://schemas.openxmlformats.org/officeDocument/2006/relationships" xmlns:p="http://schemas.openxmlformats.org/presentationml/2006/main">
  <p:cm authorId="1" dt="2023-12-10T13:53:13.506" idx="7">
    <p:pos x="5760" y="2856"/>
    <p:text>15 seconds audio, could be longer</p:text>
    <p:extLst>
      <p:ext uri="{C676402C-5697-4E1C-873F-D02D1690AC5C}">
        <p15:threadingInfo xmlns:p15="http://schemas.microsoft.com/office/powerpoint/2012/main" timeZoneBias="30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3-12-10T13:44:42.700" idx="6">
    <p:pos x="5756" y="2856"/>
    <p:text>I have a 1:30 audio clip for this as well as a 2:30 audio clip for this, included is the 1:30.</p:text>
    <p:extLst>
      <p:ext uri="{C676402C-5697-4E1C-873F-D02D1690AC5C}">
        <p15:threadingInfo xmlns:p15="http://schemas.microsoft.com/office/powerpoint/2012/main" timeZoneBias="300"/>
      </p:ext>
    </p:extLst>
  </p:cm>
  <p:cm authorId="1" dt="2023-12-10T20:24:19.106" idx="13">
    <p:pos x="10" y="10"/>
    <p:text>Audio Complete</p:text>
    <p:extLst>
      <p:ext uri="{C676402C-5697-4E1C-873F-D02D1690AC5C}">
        <p15:threadingInfo xmlns:p15="http://schemas.microsoft.com/office/powerpoint/2012/main" timeZoneBias="30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3-12-10T11:49:22.374" idx="2">
    <p:pos x="10" y="10"/>
    <p:text>Max you can either take this one since you are SME or I can.</p:text>
    <p:extLst>
      <p:ext uri="{C676402C-5697-4E1C-873F-D02D1690AC5C}">
        <p15:threadingInfo xmlns:p15="http://schemas.microsoft.com/office/powerpoint/2012/main" timeZoneBias="300"/>
      </p:ext>
    </p:extLst>
  </p:cm>
  <p:cm authorId="2" dt="2023-12-10T12:25:47.029" idx="4">
    <p:pos x="10" y="106"/>
    <p:text>sure</p:text>
    <p:extLst>
      <p:ext uri="{C676402C-5697-4E1C-873F-D02D1690AC5C}">
        <p15:threadingInfo xmlns:p15="http://schemas.microsoft.com/office/powerpoint/2012/main" timeZoneBias="300">
          <p15:parentCm authorId="1" idx="2"/>
        </p15:threadingInfo>
      </p:ext>
    </p:extLst>
  </p:cm>
  <p:cm authorId="1" dt="2023-12-10T11:51:26.247" idx="3">
    <p:pos x="588" y="2151"/>
    <p:text>Do we also include the Dataset Description file? We did like a whole 800 word write up on this, would be a shame to waste it</p:text>
    <p:extLst>
      <p:ext uri="{C676402C-5697-4E1C-873F-D02D1690AC5C}">
        <p15:threadingInfo xmlns:p15="http://schemas.microsoft.com/office/powerpoint/2012/main" timeZoneBias="300"/>
      </p:ext>
    </p:extLst>
  </p:cm>
  <p:cm authorId="2" dt="2023-12-10T12:24:42.230" idx="1">
    <p:pos x="588" y="2247"/>
    <p:text>i say we read that for the presentation lol</p:text>
    <p:extLst>
      <p:ext uri="{C676402C-5697-4E1C-873F-D02D1690AC5C}">
        <p15:threadingInfo xmlns:p15="http://schemas.microsoft.com/office/powerpoint/2012/main" timeZoneBias="300">
          <p15:parentCm authorId="1" idx="3"/>
        </p15:threadingInfo>
      </p:ext>
    </p:extLst>
  </p:cm>
  <p:cm authorId="1" dt="2023-12-10T20:29:41.421" idx="18">
    <p:pos x="106" y="106"/>
    <p:text>Needs audio</p:text>
    <p:extLst>
      <p:ext uri="{C676402C-5697-4E1C-873F-D02D1690AC5C}">
        <p15:threadingInfo xmlns:p15="http://schemas.microsoft.com/office/powerpoint/2012/main" timeZoneBias="30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3-12-10T20:14:20.932" idx="11">
    <p:pos x="10" y="10"/>
    <p:text>Audio is 1:41</p:text>
    <p:extLst>
      <p:ext uri="{C676402C-5697-4E1C-873F-D02D1690AC5C}">
        <p15:threadingInfo xmlns:p15="http://schemas.microsoft.com/office/powerpoint/2012/main" timeZoneBias="300"/>
      </p:ext>
    </p:extLst>
  </p:cm>
  <p:cm authorId="1" dt="2023-12-10T20:24:37.487" idx="14">
    <p:pos x="106" y="106"/>
    <p:text>Audio Complete</p:text>
    <p:extLst>
      <p:ext uri="{C676402C-5697-4E1C-873F-D02D1690AC5C}">
        <p15:threadingInfo xmlns:p15="http://schemas.microsoft.com/office/powerpoint/2012/main" timeZoneBias="30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3-12-10T20:29:25.655" idx="17">
    <p:pos x="10" y="10"/>
    <p:text>Needs audio</p:text>
    <p:extLst>
      <p:ext uri="{C676402C-5697-4E1C-873F-D02D1690AC5C}">
        <p15:threadingInfo xmlns:p15="http://schemas.microsoft.com/office/powerpoint/2012/main" timeZoneBias="300"/>
      </p:ext>
    </p:extLst>
  </p:cm>
  <p:cm authorId="1" dt="2023-12-10T20:43:16.478" idx="19">
    <p:pos x="106" y="106"/>
    <p:text>Miko or Max</p:text>
    <p:extLst>
      <p:ext uri="{C676402C-5697-4E1C-873F-D02D1690AC5C}">
        <p15:threadingInfo xmlns:p15="http://schemas.microsoft.com/office/powerpoint/2012/main" timeZoneBias="30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3-12-10T21:19:17.061" idx="22">
    <p:pos x="10" y="10"/>
    <p:text>Audio complete at 26 seconds</p:text>
    <p:extLst>
      <p:ext uri="{C676402C-5697-4E1C-873F-D02D1690AC5C}">
        <p15:threadingInfo xmlns:p15="http://schemas.microsoft.com/office/powerpoint/2012/main" timeZoneBias="30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3-12-10T22:23:42.252" idx="23">
    <p:pos x="3136" y="1364"/>
    <p:text>1:10</p:text>
    <p:extLst>
      <p:ext uri="{C676402C-5697-4E1C-873F-D02D1690AC5C}">
        <p15:threadingInfo xmlns:p15="http://schemas.microsoft.com/office/powerpoint/2012/main" timeZoneBias="300"/>
      </p:ext>
    </p:extLst>
  </p:cm>
  <p:cm authorId="1" dt="2023-12-10T22:23:55.570" idx="24">
    <p:pos x="5588" y="2500"/>
    <p:text>:55</p:text>
    <p:extLst>
      <p:ext uri="{C676402C-5697-4E1C-873F-D02D1690AC5C}">
        <p15:threadingInfo xmlns:p15="http://schemas.microsoft.com/office/powerpoint/2012/main" timeZoneBias="300"/>
      </p:ext>
    </p:extLst>
  </p:cm>
</p:cmLst>
</file>

<file path=ppt/comments/comment8.xml><?xml version="1.0" encoding="utf-8"?>
<p:cmLst xmlns:a="http://schemas.openxmlformats.org/drawingml/2006/main" xmlns:r="http://schemas.openxmlformats.org/officeDocument/2006/relationships" xmlns:p="http://schemas.openxmlformats.org/presentationml/2006/main">
  <p:cm authorId="1" dt="2023-12-10T11:48:24.308" idx="1">
    <p:pos x="5323" y="235"/>
    <p:text>change</p:text>
    <p:extLst>
      <p:ext uri="{C676402C-5697-4E1C-873F-D02D1690AC5C}">
        <p15:threadingInfo xmlns:p15="http://schemas.microsoft.com/office/powerpoint/2012/main" timeZoneBias="300"/>
      </p:ext>
    </p:extLst>
  </p:cm>
</p:cmLst>
</file>

<file path=ppt/comments/comment9.xml><?xml version="1.0" encoding="utf-8"?>
<p:cmLst xmlns:a="http://schemas.openxmlformats.org/drawingml/2006/main" xmlns:r="http://schemas.openxmlformats.org/officeDocument/2006/relationships" xmlns:p="http://schemas.openxmlformats.org/presentationml/2006/main">
  <p:cm authorId="1" dt="2023-12-10T13:53:55.225" idx="8">
    <p:pos x="10" y="10"/>
    <p:text>15 seconds audio, could be longer</p:text>
    <p:extLst>
      <p:ext uri="{C676402C-5697-4E1C-873F-D02D1690AC5C}">
        <p15:threadingInfo xmlns:p15="http://schemas.microsoft.com/office/powerpoint/2012/main" timeZoneBias="300"/>
      </p:ext>
    </p:extLst>
  </p:cm>
</p:cmLst>
</file>

<file path=ppt/media/image1.png>
</file>

<file path=ppt/media/image10.jpeg>
</file>

<file path=ppt/media/image11.gif>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1ec7ad53ad5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1ec7ad53ad5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1ec7ad53ad5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1ec7ad53ad5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ec7ad53ad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ec7ad53ad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ec7ad53ad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ec7ad53ad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1ec7ad53ad5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1ec7ad53ad5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Naive Bayes (NB) – </a:t>
            </a:r>
            <a:r>
              <a:rPr lang="en-US" dirty="0"/>
              <a:t>Due to its efficiency and speed in handling large datasets, it’s a great alternative for evaluating our data since it can also handle missing data and is probabilistic in nature (providing probabilities of the outcomes). It is also capable of and naturally suited for multi-class predictions as well, if we needed such capacity.</a:t>
            </a:r>
            <a:endParaRPr lang="e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a:p>
            <a:endParaRPr lang="en-US"/>
          </a:p>
          <a:p>
            <a:r>
              <a:rPr lang="en-US"/>
              <a:t>We decided to use a Select-K-Best method to reduce the number of our features from 25 to 10 best features</a:t>
            </a:r>
          </a:p>
          <a:p>
            <a:r>
              <a:rPr lang="en-US"/>
              <a:t>We used the F-values computed via  </a:t>
            </a:r>
            <a:r>
              <a:rPr lang="en-US" b="0" i="0">
                <a:solidFill>
                  <a:srgbClr val="D1D5DB"/>
                </a:solidFill>
                <a:effectLst/>
                <a:latin typeface="Söhne"/>
              </a:rPr>
              <a:t>the ANOVA (Analysis of Variance) test with respect to the target variable</a:t>
            </a:r>
          </a:p>
          <a:p>
            <a:r>
              <a:rPr lang="en-US" b="0" i="0">
                <a:solidFill>
                  <a:srgbClr val="D1D5DB"/>
                </a:solidFill>
                <a:effectLst/>
                <a:latin typeface="Söhne"/>
              </a:rPr>
              <a:t>It’s commonly used  as a feature selection method however its limitations are the ANOVA assumptions</a:t>
            </a:r>
            <a:endParaRPr lang="en-US"/>
          </a:p>
        </p:txBody>
      </p:sp>
    </p:spTree>
    <p:extLst>
      <p:ext uri="{BB962C8B-B14F-4D97-AF65-F5344CB8AC3E}">
        <p14:creationId xmlns:p14="http://schemas.microsoft.com/office/powerpoint/2010/main" val="2460241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1ec7ad53ad5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1ec7ad53ad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en-US"/>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a:solidFill>
                  <a:srgbClr val="080808"/>
                </a:solidFill>
                <a:effectLst/>
                <a:latin typeface="JetBrains Mono"/>
              </a:rPr>
              <a:t>After conducting grid searches,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solidFill>
                <a:srgbClr val="080808"/>
              </a:solidFill>
              <a:effectLst/>
              <a:latin typeface="JetBrains Mono"/>
            </a:endParaRPr>
          </a:p>
          <a:p>
            <a:pPr algn="l">
              <a:buFont typeface="Arial" panose="020B0604020202020204" pitchFamily="34" charset="0"/>
              <a:buChar char="•"/>
            </a:pPr>
            <a:r>
              <a:rPr lang="en-US" sz="3200" b="0" i="0">
                <a:solidFill>
                  <a:srgbClr val="D1D5DB"/>
                </a:solidFill>
                <a:effectLst/>
                <a:latin typeface="Söhne"/>
              </a:rPr>
              <a:t>None of the models are performing exceptionally well, with AUCs close to 0.64, indicating only a moderate ability to differentiate between the classes.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sz="3200">
                <a:solidFill>
                  <a:srgbClr val="080808"/>
                </a:solidFill>
                <a:effectLst/>
                <a:latin typeface="JetBrains Mono"/>
              </a:rPr>
              <a:t>the performance of the Logistic Regression model closely matches that of the SVM with an RBF kernel. </a:t>
            </a:r>
            <a:endParaRPr lang="en-US" sz="3200" b="0" i="0">
              <a:solidFill>
                <a:srgbClr val="D1D5DB"/>
              </a:solidFill>
              <a:effectLst/>
              <a:latin typeface="Söhne"/>
            </a:endParaRPr>
          </a:p>
          <a:p>
            <a:pPr algn="l">
              <a:buFont typeface="Arial" panose="020B0604020202020204" pitchFamily="34" charset="0"/>
              <a:buChar char="•"/>
            </a:pPr>
            <a:r>
              <a:rPr lang="en-US" sz="3200" b="1" i="0">
                <a:solidFill>
                  <a:srgbClr val="D1D5DB"/>
                </a:solidFill>
                <a:effectLst/>
                <a:latin typeface="Söhne"/>
              </a:rPr>
              <a:t>Trade-offs</a:t>
            </a:r>
            <a:r>
              <a:rPr lang="en-US" sz="3200" b="0" i="0">
                <a:solidFill>
                  <a:srgbClr val="D1D5DB"/>
                </a:solidFill>
                <a:effectLst/>
                <a:latin typeface="Söhne"/>
              </a:rPr>
              <a:t>: The Logistic Regression and </a:t>
            </a:r>
            <a:r>
              <a:rPr lang="en-US" sz="3200" b="0" i="0" err="1">
                <a:solidFill>
                  <a:srgbClr val="D1D5DB"/>
                </a:solidFill>
                <a:effectLst/>
                <a:latin typeface="Söhne"/>
              </a:rPr>
              <a:t>RandomForest</a:t>
            </a:r>
            <a:r>
              <a:rPr lang="en-US" sz="3200" b="0" i="0">
                <a:solidFill>
                  <a:srgbClr val="D1D5DB"/>
                </a:solidFill>
                <a:effectLst/>
                <a:latin typeface="Söhne"/>
              </a:rPr>
              <a:t> models have a slightly better recall, meaning it is less likely to miss cases of social anxiety. In contrast, the SVM has better precision, meaning it is less likely to incorrectly predict social anxiety. Depending on the cost of false positives vs. false negatives in your use case, you might prefer one model over the others.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sz="3200">
                <a:solidFill>
                  <a:srgbClr val="080808"/>
                </a:solidFill>
                <a:effectLst/>
                <a:latin typeface="JetBrains Mono"/>
              </a:rPr>
              <a:t>Slightly higher recall is particularly important in our use case. This advantage is underscored by the fact that missing a person with social anxiety carries a higher cost than misclassifying someone as having social anxiety</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sz="3200">
                <a:solidFill>
                  <a:srgbClr val="080808"/>
                </a:solidFill>
                <a:effectLst/>
                <a:latin typeface="JetBrains Mono"/>
              </a:rPr>
              <a:t>However, in the end, the Logistic Regression model offers superior interpretability due to its direct access to coefficients. </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panose="020B0604020202020204" pitchFamily="34" charset="0"/>
              <a:buChar char="•"/>
              <a:tabLst/>
              <a:defRPr/>
            </a:pPr>
            <a:r>
              <a:rPr lang="en-US" sz="3200" b="0" i="0">
                <a:solidFill>
                  <a:srgbClr val="080808"/>
                </a:solidFill>
                <a:effectLst/>
                <a:latin typeface="JetBrains Mono"/>
              </a:rPr>
              <a:t>That’s why we decided to include that as our best final model and evaluate it on the test set</a:t>
            </a:r>
            <a:endParaRPr lang="en-US" sz="3200" b="0" i="0">
              <a:solidFill>
                <a:srgbClr val="D1D5DB"/>
              </a:solidFill>
              <a:effectLst/>
              <a:latin typeface="Söhne"/>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solidFill>
                <a:srgbClr val="080808"/>
              </a:solidFill>
              <a:effectLst/>
              <a:latin typeface="JetBrains Mono"/>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a:solidFill>
                <a:srgbClr val="080808"/>
              </a:solidFill>
              <a:effectLst/>
              <a:latin typeface="JetBrains Mono"/>
            </a:endParaRPr>
          </a:p>
          <a:p>
            <a:pPr marL="0" lvl="0" indent="0" algn="l" rtl="0">
              <a:spcBef>
                <a:spcPts val="0"/>
              </a:spcBef>
              <a:spcAft>
                <a:spcPts val="0"/>
              </a:spcAft>
              <a:buNone/>
            </a:pP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a:p>
            <a:endParaRPr lang="en-US"/>
          </a:p>
          <a:p>
            <a:r>
              <a:rPr lang="en-US"/>
              <a:t>Right hand side</a:t>
            </a:r>
          </a:p>
          <a:p>
            <a:r>
              <a:rPr lang="en-US"/>
              <a:t>Variable importance plot using the odds ratios (which are exponentiated coefficients)</a:t>
            </a:r>
          </a:p>
          <a:p>
            <a:r>
              <a:rPr lang="en-US"/>
              <a:t>The number above 1 tells us players are more likely to be socially anxious with one unit increase in that feature. The opposite goes if odds ratios are below 1</a:t>
            </a:r>
          </a:p>
          <a:p>
            <a:r>
              <a:rPr lang="en-US"/>
              <a:t>Mention:</a:t>
            </a:r>
          </a:p>
          <a:p>
            <a:pPr lvl="1"/>
            <a:r>
              <a:rPr lang="en-US"/>
              <a:t>If you are </a:t>
            </a:r>
            <a:r>
              <a:rPr lang="en-US" err="1"/>
              <a:t>Extremly</a:t>
            </a:r>
            <a:r>
              <a:rPr lang="en-US"/>
              <a:t> </a:t>
            </a:r>
            <a:r>
              <a:rPr lang="en-US" err="1"/>
              <a:t>Dissatisdied</a:t>
            </a:r>
            <a:r>
              <a:rPr lang="en-US"/>
              <a:t> according to the Life satisfaction </a:t>
            </a:r>
            <a:r>
              <a:rPr lang="en-US" err="1"/>
              <a:t>assemssment</a:t>
            </a:r>
            <a:r>
              <a:rPr lang="en-US"/>
              <a:t>, you are about twice as likely to be socially anxious</a:t>
            </a:r>
          </a:p>
          <a:p>
            <a:pPr lvl="1"/>
            <a:r>
              <a:rPr lang="en-US"/>
              <a:t>Or if you are an Employed gamer, you are 10% less </a:t>
            </a:r>
            <a:r>
              <a:rPr lang="en-US" err="1"/>
              <a:t>likley</a:t>
            </a:r>
            <a:r>
              <a:rPr lang="en-US"/>
              <a:t> to be socially anxious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t>SHAP values </a:t>
            </a:r>
            <a:r>
              <a:rPr lang="en-US">
                <a:effectLst/>
                <a:latin typeface="Helvetica Neue" panose="02000503000000020004" pitchFamily="2" charset="0"/>
              </a:rPr>
              <a:t>represent the impact of each feature on the model's output. A SHAP value shows how much a given feature changes the prediction from the baseline prediction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 color represents the value of the feature (red for high, blue for low). For instance, high levels of life satisfaction (red dots) shift the prediction to the right (increasing the likelihood of being socially </a:t>
            </a:r>
            <a:r>
              <a:rPr lang="en-US" err="1">
                <a:effectLst/>
                <a:latin typeface="Helvetica Neue" panose="02000503000000020004" pitchFamily="2" charset="0"/>
              </a:rPr>
              <a:t>anxiou</a:t>
            </a:r>
            <a:r>
              <a:rPr lang="en-US">
                <a:effectLst/>
                <a:latin typeface="Helvetica Neue" panose="02000503000000020004" pitchFamily="2" charset="0"/>
              </a:rPr>
              <a:t> </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 spread of the dots shows the range of the impacts. Wider spreads mean the feature has a more variable effect on the predictions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For example, age has a cluster of SHAP values around 0, meaning it has a less significant impact on the </a:t>
            </a:r>
            <a:r>
              <a:rPr lang="en-US" err="1">
                <a:effectLst/>
                <a:latin typeface="Helvetica Neue" panose="02000503000000020004" pitchFamily="2" charset="0"/>
              </a:rPr>
              <a:t>prediciton</a:t>
            </a:r>
            <a:endParaRPr lang="en-US">
              <a:effectLst/>
              <a:latin typeface="Helvetica Neue" panose="02000503000000020004" pitchFamily="2" charset="0"/>
            </a:endParaRP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a:effectLst/>
              <a:latin typeface="Helvetica Neue" panose="02000503000000020004" pitchFamily="2" charset="0"/>
            </a:endParaRPr>
          </a:p>
          <a:p>
            <a:pPr lvl="0"/>
            <a:endParaRPr lang="en-US"/>
          </a:p>
        </p:txBody>
      </p:sp>
    </p:spTree>
    <p:extLst>
      <p:ext uri="{BB962C8B-B14F-4D97-AF65-F5344CB8AC3E}">
        <p14:creationId xmlns:p14="http://schemas.microsoft.com/office/powerpoint/2010/main" val="20357661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 calibration curve provides a way to evaluate whether the predicted probabilities of a model are indicative of the actual outcome probabilities.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t>About the calibration plot: </a:t>
            </a:r>
            <a:r>
              <a:rPr lang="en-US">
                <a:effectLst/>
                <a:latin typeface="Helvetica Neue" panose="02000503000000020004" pitchFamily="2" charset="0"/>
              </a:rPr>
              <a:t>the x-axis represents the average predicted probability of the logistic regression model for each bin of instances. It is divided into </a:t>
            </a:r>
            <a:r>
              <a:rPr lang="en-US" err="1">
                <a:effectLst/>
                <a:latin typeface="Helvetica Neue" panose="02000503000000020004" pitchFamily="2" charset="0"/>
              </a:rPr>
              <a:t>n_bins</a:t>
            </a:r>
            <a:r>
              <a:rPr lang="en-US">
                <a:effectLst/>
                <a:latin typeface="Helvetica Neue" panose="02000503000000020004" pitchFamily="2" charset="0"/>
              </a:rPr>
              <a:t>, which in your case is 10. Each bin contains a subset of the prediction probabilities for your test set, which are averaged to find the point on the X-axis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 y- axis shows the actual fraction of socially anxious gamers in each bin</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These squares represent the calibration of the logistic regression model across different bins. For each bin, we plot the mean predicted value against the actual fraction of positives in that bin</a:t>
            </a:r>
          </a:p>
          <a:p>
            <a:pPr lvl="0"/>
            <a:r>
              <a:rPr lang="en-US">
                <a:effectLst/>
                <a:latin typeface="Helvetica Neue" panose="02000503000000020004" pitchFamily="2" charset="0"/>
              </a:rPr>
              <a:t>Interpretation:</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if the blue squares (model calibration) are close to the dotted line (perfect calibration), the model's predicted probabilities are close to the true probabilities</a:t>
            </a:r>
          </a:p>
          <a:p>
            <a:pPr marL="914400" marR="0" lvl="1"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effectLst/>
                <a:latin typeface="Helvetica Neue" panose="02000503000000020004" pitchFamily="2" charset="0"/>
              </a:rPr>
              <a:t>The shape of the logistic regression line suggests that the model might benefit from recalibration. The model tends to underestimate the probability of being socially anxious when the predicted probability is low and overestimate when it's high.</a:t>
            </a:r>
          </a:p>
          <a:p>
            <a:pPr lvl="1"/>
            <a:endParaRPr lang="en-US"/>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endParaRPr lang="en-US"/>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a:t>Overall, </a:t>
            </a:r>
            <a:r>
              <a:rPr lang="en-US">
                <a:effectLst/>
                <a:latin typeface="Helvetica Neue" panose="02000503000000020004" pitchFamily="2" charset="0"/>
              </a:rPr>
              <a:t>the data suggests that life satisfaction categories are the most influential factors in predicting social anxiety, with employment status and education also being important but to a lesser extent. Age doesn't seem to be as strong a predictor in this model. </a:t>
            </a:r>
          </a:p>
          <a:p>
            <a:endParaRPr lang="en-US"/>
          </a:p>
        </p:txBody>
      </p:sp>
    </p:spTree>
    <p:extLst>
      <p:ext uri="{BB962C8B-B14F-4D97-AF65-F5344CB8AC3E}">
        <p14:creationId xmlns:p14="http://schemas.microsoft.com/office/powerpoint/2010/main" val="17550753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1ec7ad53ad5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1ec7ad53ad5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comments" Target="../comments/comment1.xml"/><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slideLayout" Target="../slideLayouts/slideLayout3.xml"/><Relationship Id="rId7" Type="http://schemas.openxmlformats.org/officeDocument/2006/relationships/image" Target="../media/image9.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comments" Target="../comments/comment8.xml"/><Relationship Id="rId5" Type="http://schemas.openxmlformats.org/officeDocument/2006/relationships/image" Target="../media/image4.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comments" Target="../comments/comment9.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0.jpeg"/><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hyperlink" Target="https://dx.plos.org/10.1371/journal.pone.0103469" TargetMode="Externa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hyperlink" Target="https://fetzer.org/sites/default/files/images/stories/pdf/selfmeasures/SATISFACTION-SatisfactionWithLife.pdf" TargetMode="External"/><Relationship Id="rId5" Type="http://schemas.openxmlformats.org/officeDocument/2006/relationships/hyperlink" Target="https://www.phqscreeners.com/images/sites/g/files/g10060481/f/201412/GAD-7_English.pdf" TargetMode="External"/><Relationship Id="rId4" Type="http://schemas.openxmlformats.org/officeDocument/2006/relationships/hyperlink" Target="https://osf.io/vnbxk/" TargetMode="External"/><Relationship Id="rId9" Type="http://schemas.openxmlformats.org/officeDocument/2006/relationships/comments" Target="../comments/comment10.xml"/></Relationships>
</file>

<file path=ppt/slides/_rels/slide14.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comments" Target="../comments/comment2.xml"/><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comments" Target="../comments/comment3.xm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comments" Target="../comments/comment4.xml"/><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comments" Target="../comments/comment5.xml"/><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comments" Target="../comments/comment6.xml"/><Relationship Id="rId5" Type="http://schemas.openxmlformats.org/officeDocument/2006/relationships/image" Target="../media/image1.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comments" Target="../comments/comment7.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Gaming and Anxiety</a:t>
            </a:r>
            <a:endParaRPr/>
          </a:p>
          <a:p>
            <a:pPr marL="0" lvl="0" indent="0" algn="ctr" rtl="0">
              <a:spcBef>
                <a:spcPts val="0"/>
              </a:spcBef>
              <a:spcAft>
                <a:spcPts val="0"/>
              </a:spcAft>
              <a:buNone/>
            </a:pP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Clr>
                <a:schemeClr val="dk1"/>
              </a:buClr>
              <a:buSzPts val="1100"/>
              <a:buFont typeface="Arial"/>
              <a:buNone/>
            </a:pPr>
            <a:r>
              <a:rPr lang="en"/>
              <a:t>Correlation between playstyles and anxiousness</a:t>
            </a:r>
            <a:endParaRPr/>
          </a:p>
        </p:txBody>
      </p:sp>
      <p:sp>
        <p:nvSpPr>
          <p:cNvPr id="56" name="Google Shape;56;p13"/>
          <p:cNvSpPr txBox="1">
            <a:spLocks noGrp="1"/>
          </p:cNvSpPr>
          <p:nvPr>
            <p:ph type="subTitle" idx="1"/>
          </p:nvPr>
        </p:nvSpPr>
        <p:spPr>
          <a:xfrm>
            <a:off x="311700" y="380817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By: Max Song, Joseph Trybala, Miko Wieczorek</a:t>
            </a:r>
          </a:p>
        </p:txBody>
      </p:sp>
      <p:pic>
        <p:nvPicPr>
          <p:cNvPr id="2" name="Recording (38)">
            <a:hlinkClick r:id="" action="ppaction://media"/>
            <a:extLst>
              <a:ext uri="{FF2B5EF4-FFF2-40B4-BE49-F238E27FC236}">
                <a16:creationId xmlns:a16="http://schemas.microsoft.com/office/drawing/2014/main" id="{CA25D3D8-45CB-4948-65CC-256102A33F4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165"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36107-3F88-6B8B-E1CF-1C7984D87B9E}"/>
              </a:ext>
            </a:extLst>
          </p:cNvPr>
          <p:cNvSpPr>
            <a:spLocks noGrp="1"/>
          </p:cNvSpPr>
          <p:nvPr>
            <p:ph type="title"/>
          </p:nvPr>
        </p:nvSpPr>
        <p:spPr/>
        <p:txBody>
          <a:bodyPr>
            <a:normAutofit fontScale="90000"/>
          </a:bodyPr>
          <a:lstStyle/>
          <a:p>
            <a:r>
              <a:rPr lang="en-US"/>
              <a:t>Evaluation on Test Set: Best Logistic Regression Model</a:t>
            </a:r>
          </a:p>
        </p:txBody>
      </p:sp>
      <p:sp>
        <p:nvSpPr>
          <p:cNvPr id="3" name="Text Placeholder 2">
            <a:extLst>
              <a:ext uri="{FF2B5EF4-FFF2-40B4-BE49-F238E27FC236}">
                <a16:creationId xmlns:a16="http://schemas.microsoft.com/office/drawing/2014/main" id="{1CDD53E1-EA37-D838-15C5-1936949A6934}"/>
              </a:ext>
            </a:extLst>
          </p:cNvPr>
          <p:cNvSpPr>
            <a:spLocks noGrp="1"/>
          </p:cNvSpPr>
          <p:nvPr>
            <p:ph type="body" idx="1"/>
          </p:nvPr>
        </p:nvSpPr>
        <p:spPr>
          <a:xfrm>
            <a:off x="311700" y="1152474"/>
            <a:ext cx="5216264" cy="1250580"/>
          </a:xfrm>
        </p:spPr>
        <p:txBody>
          <a:bodyPr>
            <a:normAutofit fontScale="92500"/>
          </a:bodyPr>
          <a:lstStyle/>
          <a:p>
            <a:r>
              <a:rPr lang="en-US" sz="1200">
                <a:latin typeface="Helvetica Neue" panose="02000503000000020004" pitchFamily="2" charset="0"/>
              </a:rPr>
              <a:t>The model</a:t>
            </a:r>
            <a:r>
              <a:rPr lang="en-US" sz="1200">
                <a:effectLst/>
                <a:latin typeface="Helvetica Neue" panose="02000503000000020004" pitchFamily="2" charset="0"/>
              </a:rPr>
              <a:t> may be underconfident in its predictions for the lower predicted probabilities and overconfident for the higher predicted probabilities</a:t>
            </a:r>
          </a:p>
          <a:p>
            <a:r>
              <a:rPr lang="en-US" sz="1200">
                <a:latin typeface="Helvetica Neue" panose="02000503000000020004" pitchFamily="2" charset="0"/>
              </a:rPr>
              <a:t>Under the threshold of 0.5, our model still has a high proportion of False Positives (17%)</a:t>
            </a:r>
          </a:p>
          <a:p>
            <a:pPr lvl="1"/>
            <a:r>
              <a:rPr lang="en-US" sz="1000">
                <a:effectLst/>
                <a:latin typeface="Helvetica Neue" panose="02000503000000020004" pitchFamily="2" charset="0"/>
              </a:rPr>
              <a:t>Might lower the threshold to increase the sensitivity of the model</a:t>
            </a:r>
            <a:endParaRPr lang="en-US" sz="1500">
              <a:effectLst/>
              <a:latin typeface="Helvetica Neue" panose="02000503000000020004" pitchFamily="2" charset="0"/>
            </a:endParaRPr>
          </a:p>
          <a:p>
            <a:endParaRPr lang="en-US" sz="1200"/>
          </a:p>
        </p:txBody>
      </p:sp>
      <p:pic>
        <p:nvPicPr>
          <p:cNvPr id="9" name="Picture 8" descr="A blue squares with white text&#10;&#10;Description automatically generated">
            <a:extLst>
              <a:ext uri="{FF2B5EF4-FFF2-40B4-BE49-F238E27FC236}">
                <a16:creationId xmlns:a16="http://schemas.microsoft.com/office/drawing/2014/main" id="{AE7627B7-7AA1-FE06-B1F8-6DCE0CB638F5}"/>
              </a:ext>
            </a:extLst>
          </p:cNvPr>
          <p:cNvPicPr>
            <a:picLocks noChangeAspect="1"/>
          </p:cNvPicPr>
          <p:nvPr/>
        </p:nvPicPr>
        <p:blipFill>
          <a:blip r:embed="rId5"/>
          <a:stretch>
            <a:fillRect/>
          </a:stretch>
        </p:blipFill>
        <p:spPr>
          <a:xfrm>
            <a:off x="1168824" y="2656970"/>
            <a:ext cx="3311176" cy="2486530"/>
          </a:xfrm>
          <a:prstGeom prst="rect">
            <a:avLst/>
          </a:prstGeom>
        </p:spPr>
      </p:pic>
      <p:pic>
        <p:nvPicPr>
          <p:cNvPr id="13" name="Picture 12" descr="A graph with red and blue dots&#10;&#10;Description automatically generated">
            <a:extLst>
              <a:ext uri="{FF2B5EF4-FFF2-40B4-BE49-F238E27FC236}">
                <a16:creationId xmlns:a16="http://schemas.microsoft.com/office/drawing/2014/main" id="{5D92DA3E-F709-AF02-F9FA-AC8B2FCF5D57}"/>
              </a:ext>
            </a:extLst>
          </p:cNvPr>
          <p:cNvPicPr>
            <a:picLocks noChangeAspect="1"/>
          </p:cNvPicPr>
          <p:nvPr/>
        </p:nvPicPr>
        <p:blipFill>
          <a:blip r:embed="rId6"/>
          <a:stretch>
            <a:fillRect/>
          </a:stretch>
        </p:blipFill>
        <p:spPr>
          <a:xfrm>
            <a:off x="5909541" y="3150762"/>
            <a:ext cx="2514023" cy="1728147"/>
          </a:xfrm>
          <a:prstGeom prst="rect">
            <a:avLst/>
          </a:prstGeom>
        </p:spPr>
      </p:pic>
      <p:sp>
        <p:nvSpPr>
          <p:cNvPr id="6" name="TextBox 5">
            <a:extLst>
              <a:ext uri="{FF2B5EF4-FFF2-40B4-BE49-F238E27FC236}">
                <a16:creationId xmlns:a16="http://schemas.microsoft.com/office/drawing/2014/main" id="{51DA44F7-381F-BC91-E68E-60BE40DF615A}"/>
              </a:ext>
            </a:extLst>
          </p:cNvPr>
          <p:cNvSpPr txBox="1"/>
          <p:nvPr/>
        </p:nvSpPr>
        <p:spPr>
          <a:xfrm>
            <a:off x="6551640" y="1053223"/>
            <a:ext cx="1229824" cy="253916"/>
          </a:xfrm>
          <a:prstGeom prst="rect">
            <a:avLst/>
          </a:prstGeom>
          <a:noFill/>
        </p:spPr>
        <p:txBody>
          <a:bodyPr wrap="none" rtlCol="0">
            <a:spAutoFit/>
          </a:bodyPr>
          <a:lstStyle/>
          <a:p>
            <a:r>
              <a:rPr lang="en-US" sz="1050" i="1">
                <a:solidFill>
                  <a:srgbClr val="505050"/>
                </a:solidFill>
              </a:rPr>
              <a:t>Calibration Curve</a:t>
            </a:r>
          </a:p>
        </p:txBody>
      </p:sp>
      <p:pic>
        <p:nvPicPr>
          <p:cNvPr id="8" name="Picture 7" descr="A graph with a line and a line&#10;&#10;Description automatically generated with medium confidence">
            <a:extLst>
              <a:ext uri="{FF2B5EF4-FFF2-40B4-BE49-F238E27FC236}">
                <a16:creationId xmlns:a16="http://schemas.microsoft.com/office/drawing/2014/main" id="{44AA0A1E-6764-8188-5F4F-60C429B66104}"/>
              </a:ext>
            </a:extLst>
          </p:cNvPr>
          <p:cNvPicPr>
            <a:picLocks noChangeAspect="1"/>
          </p:cNvPicPr>
          <p:nvPr/>
        </p:nvPicPr>
        <p:blipFill>
          <a:blip r:embed="rId7"/>
          <a:stretch>
            <a:fillRect/>
          </a:stretch>
        </p:blipFill>
        <p:spPr>
          <a:xfrm>
            <a:off x="5909541" y="1307523"/>
            <a:ext cx="2603190" cy="1553441"/>
          </a:xfrm>
          <a:prstGeom prst="rect">
            <a:avLst/>
          </a:prstGeom>
        </p:spPr>
      </p:pic>
      <p:sp>
        <p:nvSpPr>
          <p:cNvPr id="10" name="TextBox 9">
            <a:extLst>
              <a:ext uri="{FF2B5EF4-FFF2-40B4-BE49-F238E27FC236}">
                <a16:creationId xmlns:a16="http://schemas.microsoft.com/office/drawing/2014/main" id="{204CA9F1-CC90-3EB2-E3C7-1E2199722728}"/>
              </a:ext>
            </a:extLst>
          </p:cNvPr>
          <p:cNvSpPr txBox="1"/>
          <p:nvPr/>
        </p:nvSpPr>
        <p:spPr>
          <a:xfrm>
            <a:off x="6131353" y="2904019"/>
            <a:ext cx="2159566" cy="253916"/>
          </a:xfrm>
          <a:prstGeom prst="rect">
            <a:avLst/>
          </a:prstGeom>
          <a:noFill/>
        </p:spPr>
        <p:txBody>
          <a:bodyPr wrap="none" rtlCol="0">
            <a:spAutoFit/>
          </a:bodyPr>
          <a:lstStyle/>
          <a:p>
            <a:r>
              <a:rPr lang="en-US" sz="1050" i="1">
                <a:solidFill>
                  <a:srgbClr val="505050"/>
                </a:solidFill>
              </a:rPr>
              <a:t>SHAP Summary Plot on Test Set</a:t>
            </a:r>
          </a:p>
        </p:txBody>
      </p:sp>
      <p:sp>
        <p:nvSpPr>
          <p:cNvPr id="12" name="TextBox 11">
            <a:extLst>
              <a:ext uri="{FF2B5EF4-FFF2-40B4-BE49-F238E27FC236}">
                <a16:creationId xmlns:a16="http://schemas.microsoft.com/office/drawing/2014/main" id="{6C1AAAD0-D776-0220-10B1-241DADB10DB4}"/>
              </a:ext>
            </a:extLst>
          </p:cNvPr>
          <p:cNvSpPr txBox="1"/>
          <p:nvPr/>
        </p:nvSpPr>
        <p:spPr>
          <a:xfrm>
            <a:off x="1846461" y="2403054"/>
            <a:ext cx="2146742" cy="253916"/>
          </a:xfrm>
          <a:prstGeom prst="rect">
            <a:avLst/>
          </a:prstGeom>
          <a:noFill/>
        </p:spPr>
        <p:txBody>
          <a:bodyPr wrap="none" rtlCol="0">
            <a:spAutoFit/>
          </a:bodyPr>
          <a:lstStyle/>
          <a:p>
            <a:r>
              <a:rPr lang="en-US" sz="1050" i="1">
                <a:solidFill>
                  <a:srgbClr val="505050"/>
                </a:solidFill>
              </a:rPr>
              <a:t>Confusion Matrix (threshold=0.5)</a:t>
            </a:r>
          </a:p>
        </p:txBody>
      </p:sp>
      <p:pic>
        <p:nvPicPr>
          <p:cNvPr id="14" name="Audio Recording Dec 10, 2023 at 10:31:57 PM">
            <a:hlinkClick r:id="" action="ppaction://media"/>
            <a:extLst>
              <a:ext uri="{FF2B5EF4-FFF2-40B4-BE49-F238E27FC236}">
                <a16:creationId xmlns:a16="http://schemas.microsoft.com/office/drawing/2014/main" id="{26685593-6AF3-6E64-3B31-1B28D4150BDA}"/>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331200" y="4292075"/>
            <a:ext cx="812800" cy="812800"/>
          </a:xfrm>
          <a:prstGeom prst="rect">
            <a:avLst/>
          </a:prstGeom>
        </p:spPr>
      </p:pic>
    </p:spTree>
    <p:extLst>
      <p:ext uri="{BB962C8B-B14F-4D97-AF65-F5344CB8AC3E}">
        <p14:creationId xmlns:p14="http://schemas.microsoft.com/office/powerpoint/2010/main" val="1773842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16832"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Conclusion of the work, limitation and future work</a:t>
            </a:r>
            <a:endParaRPr/>
          </a:p>
        </p:txBody>
      </p:sp>
      <p:sp>
        <p:nvSpPr>
          <p:cNvPr id="98" name="Google Shape;98;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7500" lnSpcReduction="20000"/>
          </a:bodyPr>
          <a:lstStyle/>
          <a:p>
            <a:pPr marL="285750" indent="-285750">
              <a:spcAft>
                <a:spcPts val="1200"/>
              </a:spcAft>
            </a:pPr>
            <a:r>
              <a:rPr lang="en-US"/>
              <a:t>Conclusion</a:t>
            </a:r>
          </a:p>
          <a:p>
            <a:pPr marL="742950" lvl="1" indent="-285750">
              <a:spcAft>
                <a:spcPts val="1200"/>
              </a:spcAft>
            </a:pPr>
            <a:r>
              <a:rPr lang="en-US"/>
              <a:t>Low-Moderate Performance</a:t>
            </a:r>
          </a:p>
          <a:p>
            <a:pPr marL="742950" lvl="1" indent="-285750">
              <a:spcAft>
                <a:spcPts val="1200"/>
              </a:spcAft>
            </a:pPr>
            <a:r>
              <a:rPr lang="en-US"/>
              <a:t>Life satisfaction measures are most significant</a:t>
            </a:r>
          </a:p>
          <a:p>
            <a:pPr marL="742950" lvl="1" indent="-285750">
              <a:spcAft>
                <a:spcPts val="1200"/>
              </a:spcAft>
            </a:pPr>
            <a:r>
              <a:rPr lang="en-US"/>
              <a:t>Odds Ratios enhanced interpretability</a:t>
            </a:r>
          </a:p>
          <a:p>
            <a:pPr marL="285750" indent="-285750">
              <a:spcAft>
                <a:spcPts val="1200"/>
              </a:spcAft>
            </a:pPr>
            <a:r>
              <a:rPr lang="en-US"/>
              <a:t>Limitation</a:t>
            </a:r>
          </a:p>
          <a:p>
            <a:pPr marL="742950" lvl="1" indent="-285750">
              <a:spcAft>
                <a:spcPts val="1200"/>
              </a:spcAft>
            </a:pPr>
            <a:r>
              <a:rPr lang="en-US"/>
              <a:t>Data was unclean and imbalanced. A larger sample collected through means other than just Reddit is desired.</a:t>
            </a:r>
          </a:p>
          <a:p>
            <a:pPr marL="285750" indent="-285750">
              <a:spcAft>
                <a:spcPts val="1200"/>
              </a:spcAft>
            </a:pPr>
            <a:r>
              <a:rPr lang="en-US"/>
              <a:t>Future work</a:t>
            </a:r>
          </a:p>
          <a:p>
            <a:pPr marL="742950" lvl="1" indent="-285750">
              <a:spcAft>
                <a:spcPts val="1200"/>
              </a:spcAft>
            </a:pPr>
            <a:r>
              <a:rPr lang="en-US"/>
              <a:t>Find general psych data with which to compare. Does gaming correlate overall to increased cases of anxiety?</a:t>
            </a:r>
          </a:p>
          <a:p>
            <a:pPr marL="742950" lvl="1" indent="-285750">
              <a:spcAft>
                <a:spcPts val="1200"/>
              </a:spcAft>
            </a:pPr>
            <a:r>
              <a:rPr lang="en-US"/>
              <a:t>Properly approach </a:t>
            </a:r>
            <a:r>
              <a:rPr lang="en-US" i="1"/>
              <a:t>leagues </a:t>
            </a:r>
            <a:r>
              <a:rPr lang="en-US"/>
              <a:t>feature with a comparative table. Could identify if high-level vs low-level play is correlative.</a:t>
            </a:r>
          </a:p>
        </p:txBody>
      </p:sp>
      <p:pic>
        <p:nvPicPr>
          <p:cNvPr id="2" name="Audio Recording Dec 10, 2023 at 10:48:04 PM">
            <a:hlinkClick r:id="" action="ppaction://media"/>
            <a:extLst>
              <a:ext uri="{FF2B5EF4-FFF2-40B4-BE49-F238E27FC236}">
                <a16:creationId xmlns:a16="http://schemas.microsoft.com/office/drawing/2014/main" id="{7F4FDC79-53E5-3341-7284-AD002B602CB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31200" y="439107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Workload distribution</a:t>
            </a:r>
            <a:endParaRPr/>
          </a:p>
        </p:txBody>
      </p:sp>
      <p:sp>
        <p:nvSpPr>
          <p:cNvPr id="104" name="Google Shape;104;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US" b="1" i="1">
                <a:solidFill>
                  <a:srgbClr val="505050"/>
                </a:solidFill>
                <a:effectLst/>
                <a:latin typeface="Arial" panose="020B0604020202020204" pitchFamily="34" charset="0"/>
                <a:cs typeface="Arial" panose="020B0604020202020204" pitchFamily="34" charset="0"/>
              </a:rPr>
              <a:t>Through the united strength of our comradeship, each of us has equally borne the weight of our collective endeavor</a:t>
            </a:r>
          </a:p>
          <a:p>
            <a:pPr marL="0" lvl="0" indent="0" algn="l" rtl="0">
              <a:spcBef>
                <a:spcPts val="0"/>
              </a:spcBef>
              <a:spcAft>
                <a:spcPts val="1200"/>
              </a:spcAft>
              <a:buNone/>
            </a:pPr>
            <a:endParaRPr lang="en-US" b="1" i="0">
              <a:solidFill>
                <a:schemeClr val="tx1"/>
              </a:solidFill>
              <a:effectLst/>
              <a:latin typeface="Söhne"/>
            </a:endParaRPr>
          </a:p>
          <a:p>
            <a:pPr marL="285750" indent="-285750">
              <a:spcAft>
                <a:spcPts val="1200"/>
              </a:spcAft>
            </a:pPr>
            <a:r>
              <a:rPr lang="en-US">
                <a:solidFill>
                  <a:srgbClr val="505050"/>
                </a:solidFill>
                <a:latin typeface="Arial" panose="020B0604020202020204" pitchFamily="34" charset="0"/>
                <a:cs typeface="Arial" panose="020B0604020202020204" pitchFamily="34" charset="0"/>
              </a:rPr>
              <a:t>Modeling</a:t>
            </a:r>
          </a:p>
          <a:p>
            <a:pPr marL="742950" lvl="1" indent="-285750">
              <a:spcAft>
                <a:spcPts val="1200"/>
              </a:spcAft>
            </a:pPr>
            <a:r>
              <a:rPr lang="en-US">
                <a:solidFill>
                  <a:srgbClr val="505050"/>
                </a:solidFill>
                <a:latin typeface="Arial" panose="020B0604020202020204" pitchFamily="34" charset="0"/>
                <a:cs typeface="Arial" panose="020B0604020202020204" pitchFamily="34" charset="0"/>
              </a:rPr>
              <a:t>Max, Miko, Joe</a:t>
            </a:r>
          </a:p>
          <a:p>
            <a:pPr marL="285750" indent="-285750">
              <a:spcAft>
                <a:spcPts val="1200"/>
              </a:spcAft>
            </a:pPr>
            <a:r>
              <a:rPr lang="en-US">
                <a:solidFill>
                  <a:srgbClr val="505050"/>
                </a:solidFill>
                <a:latin typeface="Arial" panose="020B0604020202020204" pitchFamily="34" charset="0"/>
                <a:cs typeface="Arial" panose="020B0604020202020204" pitchFamily="34" charset="0"/>
              </a:rPr>
              <a:t>Presentation</a:t>
            </a:r>
          </a:p>
          <a:p>
            <a:pPr marL="742950" lvl="1" indent="-285750">
              <a:spcAft>
                <a:spcPts val="1200"/>
              </a:spcAft>
            </a:pPr>
            <a:r>
              <a:rPr lang="en-US">
                <a:solidFill>
                  <a:srgbClr val="505050"/>
                </a:solidFill>
                <a:latin typeface="Arial" panose="020B0604020202020204" pitchFamily="34" charset="0"/>
                <a:cs typeface="Arial" panose="020B0604020202020204" pitchFamily="34" charset="0"/>
              </a:rPr>
              <a:t>Max, Miko, Joe</a:t>
            </a:r>
          </a:p>
        </p:txBody>
      </p:sp>
      <p:pic>
        <p:nvPicPr>
          <p:cNvPr id="2" name="Recording (10)">
            <a:hlinkClick r:id="" action="ppaction://media"/>
            <a:extLst>
              <a:ext uri="{FF2B5EF4-FFF2-40B4-BE49-F238E27FC236}">
                <a16:creationId xmlns:a16="http://schemas.microsoft.com/office/drawing/2014/main" id="{1ECA24CD-B4FA-4B4D-5859-E28A1ED150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pic>
        <p:nvPicPr>
          <p:cNvPr id="1026" name="Picture 2" descr="Thanos perfectly balanced as all things should be Meme ...">
            <a:extLst>
              <a:ext uri="{FF2B5EF4-FFF2-40B4-BE49-F238E27FC236}">
                <a16:creationId xmlns:a16="http://schemas.microsoft.com/office/drawing/2014/main" id="{5DBB037E-34D1-DC75-8ECD-B93A6F07E97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498834" y="2299517"/>
            <a:ext cx="2381250" cy="20383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7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5DCC9-48B3-0267-E114-892C9DEB0394}"/>
              </a:ext>
            </a:extLst>
          </p:cNvPr>
          <p:cNvSpPr>
            <a:spLocks noGrp="1"/>
          </p:cNvSpPr>
          <p:nvPr>
            <p:ph type="title"/>
          </p:nvPr>
        </p:nvSpPr>
        <p:spPr/>
        <p:txBody>
          <a:bodyPr>
            <a:normAutofit fontScale="90000"/>
          </a:bodyPr>
          <a:lstStyle/>
          <a:p>
            <a:r>
              <a:rPr lang="en-US"/>
              <a:t>References and Sources</a:t>
            </a:r>
          </a:p>
        </p:txBody>
      </p:sp>
      <p:sp>
        <p:nvSpPr>
          <p:cNvPr id="3" name="Text Placeholder 2">
            <a:extLst>
              <a:ext uri="{FF2B5EF4-FFF2-40B4-BE49-F238E27FC236}">
                <a16:creationId xmlns:a16="http://schemas.microsoft.com/office/drawing/2014/main" id="{276F0937-4D44-1160-E64A-3962C0B92B43}"/>
              </a:ext>
            </a:extLst>
          </p:cNvPr>
          <p:cNvSpPr>
            <a:spLocks noGrp="1"/>
          </p:cNvSpPr>
          <p:nvPr>
            <p:ph type="body" idx="1"/>
          </p:nvPr>
        </p:nvSpPr>
        <p:spPr/>
        <p:txBody>
          <a:bodyPr>
            <a:normAutofit lnSpcReduction="10000"/>
          </a:bodyPr>
          <a:lstStyle/>
          <a:p>
            <a:r>
              <a:rPr lang="en-US"/>
              <a:t>Dataset</a:t>
            </a:r>
          </a:p>
          <a:p>
            <a:pPr lvl="1"/>
            <a:r>
              <a:rPr lang="en-US"/>
              <a:t> </a:t>
            </a:r>
            <a:r>
              <a:rPr lang="en" u="sng">
                <a:solidFill>
                  <a:schemeClr val="hlink"/>
                </a:solidFill>
              </a:rPr>
              <a:t>https://www.kaggle.com/datasets/divyansh22/online-gaming-anxiety-data/data</a:t>
            </a:r>
            <a:endParaRPr lang="en-US"/>
          </a:p>
          <a:p>
            <a:pPr lvl="1"/>
            <a:r>
              <a:rPr lang="en-US"/>
              <a:t> Original Provenance: </a:t>
            </a:r>
            <a:r>
              <a:rPr lang="en-US">
                <a:hlinkClick r:id="rId4"/>
              </a:rPr>
              <a:t>https://osf.io/vnbxk/</a:t>
            </a:r>
            <a:endParaRPr lang="en-US"/>
          </a:p>
          <a:p>
            <a:r>
              <a:rPr lang="en-US"/>
              <a:t>GAD-7</a:t>
            </a:r>
          </a:p>
          <a:p>
            <a:pPr lvl="1"/>
            <a:r>
              <a:rPr lang="en-US">
                <a:hlinkClick r:id="rId5"/>
              </a:rPr>
              <a:t>https://www.phqscreeners.com/images/sites/g/files/g10060481/f/201412/GAD-7_English.pdf</a:t>
            </a:r>
            <a:endParaRPr lang="en-US"/>
          </a:p>
          <a:p>
            <a:r>
              <a:rPr lang="en-US"/>
              <a:t>SPIN-17</a:t>
            </a:r>
          </a:p>
          <a:p>
            <a:pPr lvl="1"/>
            <a:r>
              <a:rPr lang="en-US"/>
              <a:t>KM Connor, et al. Psychometric Properties of the Social Phobia Inventory (SPIN): New Self-Rating Scale. British Journal Psych. 2000.</a:t>
            </a:r>
          </a:p>
          <a:p>
            <a:r>
              <a:rPr lang="en-US"/>
              <a:t>SWL-5</a:t>
            </a:r>
          </a:p>
          <a:p>
            <a:pPr lvl="1"/>
            <a:r>
              <a:rPr lang="en-US">
                <a:hlinkClick r:id="rId6"/>
              </a:rPr>
              <a:t>https://fetzer.org/sites/default/files/images/stories/pdf/selfmeasures/SATISFACTION-SatisfactionWithLife.pdf</a:t>
            </a:r>
            <a:endParaRPr lang="en-US"/>
          </a:p>
          <a:p>
            <a:r>
              <a:rPr lang="en-US"/>
              <a:t>SINS-1</a:t>
            </a:r>
          </a:p>
          <a:p>
            <a:pPr lvl="1"/>
            <a:r>
              <a:rPr lang="en-US">
                <a:hlinkClick r:id="rId7"/>
              </a:rPr>
              <a:t>https://dx.plos.org/10.1371/journal.pone.0103469</a:t>
            </a:r>
            <a:endParaRPr lang="en-US"/>
          </a:p>
        </p:txBody>
      </p:sp>
      <p:pic>
        <p:nvPicPr>
          <p:cNvPr id="4" name="Recording (14)">
            <a:hlinkClick r:id="" action="ppaction://media"/>
            <a:extLst>
              <a:ext uri="{FF2B5EF4-FFF2-40B4-BE49-F238E27FC236}">
                <a16:creationId xmlns:a16="http://schemas.microsoft.com/office/drawing/2014/main" id="{6696FD99-DB42-ACDF-661F-7A6794A37DF0}"/>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534400" y="4533900"/>
            <a:ext cx="609600" cy="609600"/>
          </a:xfrm>
          <a:prstGeom prst="rect">
            <a:avLst/>
          </a:prstGeom>
        </p:spPr>
      </p:pic>
    </p:spTree>
    <p:extLst>
      <p:ext uri="{BB962C8B-B14F-4D97-AF65-F5344CB8AC3E}">
        <p14:creationId xmlns:p14="http://schemas.microsoft.com/office/powerpoint/2010/main" val="212621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50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22"/>
          <p:cNvPicPr preferRelativeResize="0"/>
          <p:nvPr/>
        </p:nvPicPr>
        <p:blipFill>
          <a:blip r:embed="rId3">
            <a:alphaModFix amt="4000"/>
          </a:blip>
          <a:stretch>
            <a:fillRect/>
          </a:stretch>
        </p:blipFill>
        <p:spPr>
          <a:xfrm>
            <a:off x="2" y="-439527"/>
            <a:ext cx="9144000" cy="6022565"/>
          </a:xfrm>
          <a:prstGeom prst="rect">
            <a:avLst/>
          </a:prstGeom>
          <a:noFill/>
          <a:ln>
            <a:noFill/>
          </a:ln>
        </p:spPr>
      </p:pic>
      <p:sp>
        <p:nvSpPr>
          <p:cNvPr id="110" name="Google Shape;110;p22"/>
          <p:cNvSpPr txBox="1">
            <a:spLocks noGrp="1"/>
          </p:cNvSpPr>
          <p:nvPr>
            <p:ph type="title"/>
          </p:nvPr>
        </p:nvSpPr>
        <p:spPr>
          <a:xfrm>
            <a:off x="311700" y="2285400"/>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a:t>Mandatory Thank You Slide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832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t>Data Introduction: Gaming Habits and Psychological Well-being</a:t>
            </a:r>
            <a:endParaRPr sz="2400"/>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285750" indent="-285750"/>
            <a:r>
              <a:rPr lang="en-US"/>
              <a:t>~13,000 rows, 55 features. </a:t>
            </a:r>
          </a:p>
          <a:p>
            <a:pPr marL="742950" lvl="1" indent="-285750"/>
            <a:r>
              <a:rPr lang="en-US"/>
              <a:t>Several base-level batteries of psychology questions (</a:t>
            </a:r>
            <a:r>
              <a:rPr lang="en"/>
              <a:t>GAD-7, SPIN-17, SWLS</a:t>
            </a:r>
            <a:r>
              <a:rPr lang="en-US"/>
              <a:t>) which measure quantitatively things such as Generalized Anxiety Disorder to Social Phobia to Satisfaction With Life. </a:t>
            </a:r>
          </a:p>
          <a:p>
            <a:pPr marL="742950" lvl="1" indent="-285750"/>
            <a:r>
              <a:rPr lang="en-US"/>
              <a:t>Narcissism score</a:t>
            </a:r>
          </a:p>
          <a:p>
            <a:pPr marL="742950" lvl="1" indent="-285750"/>
            <a:r>
              <a:rPr lang="en-US"/>
              <a:t>GADE</a:t>
            </a:r>
          </a:p>
          <a:p>
            <a:pPr marL="742950" lvl="1" indent="-285750"/>
            <a:r>
              <a:rPr lang="en-US"/>
              <a:t>Biographical data</a:t>
            </a:r>
          </a:p>
          <a:p>
            <a:pPr marL="1200150" lvl="2" indent="-285750"/>
            <a:r>
              <a:rPr lang="en-US"/>
              <a:t>Age, place of residence, gender, employment, highest earned degree</a:t>
            </a:r>
          </a:p>
          <a:p>
            <a:pPr marL="742950" lvl="1" indent="-285750"/>
            <a:r>
              <a:rPr lang="en-US"/>
              <a:t>Self-reported data regarding video game habits</a:t>
            </a:r>
          </a:p>
          <a:p>
            <a:pPr marL="1200150" lvl="2" indent="-285750"/>
            <a:r>
              <a:rPr lang="en-US"/>
              <a:t>Hours played, time watching streams, game played, platform of choice, competitive tier, single or multiplayer focus, reason for playing, potential earnings from playing</a:t>
            </a:r>
          </a:p>
          <a:p>
            <a:pPr marL="742950" lvl="1" indent="-285750"/>
            <a:r>
              <a:rPr lang="en-US"/>
              <a:t>Identifiable biases towards certain groups</a:t>
            </a:r>
          </a:p>
          <a:p>
            <a:pPr marL="742950" lvl="1" indent="-285750"/>
            <a:endParaRPr lang="en-US"/>
          </a:p>
          <a:p>
            <a:pPr marL="0" lvl="0" indent="0" algn="l" rtl="0">
              <a:spcBef>
                <a:spcPts val="0"/>
              </a:spcBef>
              <a:spcAft>
                <a:spcPts val="0"/>
              </a:spcAft>
              <a:buNone/>
            </a:pPr>
            <a:endParaRPr lang="en"/>
          </a:p>
        </p:txBody>
      </p:sp>
      <p:pic>
        <p:nvPicPr>
          <p:cNvPr id="3" name="Recording (9)">
            <a:hlinkClick r:id="" action="ppaction://media"/>
            <a:extLst>
              <a:ext uri="{FF2B5EF4-FFF2-40B4-BE49-F238E27FC236}">
                <a16:creationId xmlns:a16="http://schemas.microsoft.com/office/drawing/2014/main" id="{5FF958B5-DD8F-A934-C591-801DFF6F05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275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855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10000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BED1A5-A257-DD0F-D216-CEF7ED6D5BED}"/>
              </a:ext>
            </a:extLst>
          </p:cNvPr>
          <p:cNvSpPr>
            <a:spLocks noGrp="1"/>
          </p:cNvSpPr>
          <p:nvPr>
            <p:ph type="title"/>
          </p:nvPr>
        </p:nvSpPr>
        <p:spPr/>
        <p:txBody>
          <a:bodyPr>
            <a:normAutofit fontScale="90000"/>
          </a:bodyPr>
          <a:lstStyle/>
          <a:p>
            <a:r>
              <a:rPr lang="en-US" dirty="0"/>
              <a:t>Background on GAD-7, SPIN-17, SWLS</a:t>
            </a:r>
          </a:p>
        </p:txBody>
      </p:sp>
      <p:sp>
        <p:nvSpPr>
          <p:cNvPr id="3" name="Text Placeholder 2">
            <a:extLst>
              <a:ext uri="{FF2B5EF4-FFF2-40B4-BE49-F238E27FC236}">
                <a16:creationId xmlns:a16="http://schemas.microsoft.com/office/drawing/2014/main" id="{B1E9EADC-6628-06B2-9576-ACDE7081F21F}"/>
              </a:ext>
            </a:extLst>
          </p:cNvPr>
          <p:cNvSpPr>
            <a:spLocks noGrp="1"/>
          </p:cNvSpPr>
          <p:nvPr>
            <p:ph type="body" idx="1"/>
          </p:nvPr>
        </p:nvSpPr>
        <p:spPr/>
        <p:txBody>
          <a:bodyPr>
            <a:normAutofit fontScale="55000" lnSpcReduction="20000"/>
          </a:bodyPr>
          <a:lstStyle/>
          <a:p>
            <a:pPr marL="114300" indent="0">
              <a:buNone/>
            </a:pPr>
            <a:r>
              <a:rPr lang="en-US" sz="2200" dirty="0"/>
              <a:t>GAD-7</a:t>
            </a:r>
          </a:p>
          <a:p>
            <a:pPr marL="114300" indent="0">
              <a:buNone/>
            </a:pPr>
            <a:r>
              <a:rPr lang="en-US" sz="1800" b="0" i="0" u="none" strike="noStrike" dirty="0">
                <a:solidFill>
                  <a:srgbClr val="000000"/>
                </a:solidFill>
                <a:effectLst/>
                <a:latin typeface="Arial" panose="020B0604020202020204" pitchFamily="34" charset="0"/>
              </a:rPr>
              <a:t>	The GAD-7, which is an assessment tool for Generalized Anxiety Disorder (GAD) was provided alongside a bonus question: GAD_E, a self-assessment of how anxiety affects an individual with day-to-day life. The GAD-7 consists of 7 main questions that score numerically ranging from 0-3, while the last bonus question is one chosen response (in Likert fashion).  Scores for this questionnaire are provided in raw format, a social or psychological practitioner should be able to add the scores to determine true scoring and infer diagnosis based on performance. Ultimately, using the threshold score of 10, the GAD-7 has a sensitivity of 89% and a specificity of 82% for GAD. Moreover, it’s also moderately good at screening three other common anxiety disorders – panic disorder (sensitivity 74%; specificity 81%), social anxiety disorder (sensitivity 72%; specificity 80%), and post-traumatic stress disorder (sensitivity 66%; specificity 81%).</a:t>
            </a:r>
            <a:endParaRPr lang="en-US" dirty="0"/>
          </a:p>
          <a:p>
            <a:pPr marL="114300" indent="0">
              <a:buNone/>
            </a:pPr>
            <a:r>
              <a:rPr lang="en-US" sz="2200" dirty="0"/>
              <a:t>SPIN-17</a:t>
            </a:r>
          </a:p>
          <a:p>
            <a:pPr marL="114300" indent="0">
              <a:buNone/>
            </a:pPr>
            <a:r>
              <a:rPr lang="en-US" sz="1800" b="0" i="0" u="none" strike="noStrike" dirty="0">
                <a:solidFill>
                  <a:srgbClr val="000000"/>
                </a:solidFill>
                <a:effectLst/>
                <a:latin typeface="Arial" panose="020B0604020202020204" pitchFamily="34" charset="0"/>
              </a:rPr>
              <a:t>	The Social Phobia Inventory (SPIN) was administered to participants in this study and the scores were recorded as raw values. SPIN is normally administered as a </a:t>
            </a:r>
            <a:r>
              <a:rPr lang="en-US" sz="1800" b="0" i="0" u="none" strike="noStrike">
                <a:solidFill>
                  <a:srgbClr val="000000"/>
                </a:solidFill>
                <a:effectLst/>
                <a:latin typeface="Arial" panose="020B0604020202020204" pitchFamily="34" charset="0"/>
              </a:rPr>
              <a:t>5-question </a:t>
            </a:r>
            <a:r>
              <a:rPr lang="en-US" sz="1800" b="0" i="0" u="none" strike="noStrike" dirty="0">
                <a:solidFill>
                  <a:srgbClr val="000000"/>
                </a:solidFill>
                <a:effectLst/>
                <a:latin typeface="Arial" panose="020B0604020202020204" pitchFamily="34" charset="0"/>
              </a:rPr>
              <a:t>battery, the version used for this study was SPIN-17 which is an extended battery. The extended SPIN questionnaire consists of 17 questions whose scale is rated over the past week and address each of the symptom domains of social anxiety disorder (e.g., fear, avoidance, and physiological arousal). The total SPIN score is calculated by summing all of the individual scores from each question. A score of 19 and above appears to suggest a possibility of social anxiety; the possible range is between 0 and 68.</a:t>
            </a:r>
            <a:endParaRPr lang="en-US" dirty="0"/>
          </a:p>
          <a:p>
            <a:pPr marL="114300" indent="0">
              <a:buNone/>
            </a:pPr>
            <a:r>
              <a:rPr lang="en-US" sz="2200" dirty="0"/>
              <a:t>SWLS</a:t>
            </a:r>
          </a:p>
          <a:p>
            <a:pPr marL="114300" indent="0">
              <a:buNone/>
            </a:pPr>
            <a:r>
              <a:rPr lang="en-US" sz="1800" b="0" i="0" u="none" strike="noStrike" dirty="0">
                <a:solidFill>
                  <a:srgbClr val="000000"/>
                </a:solidFill>
                <a:effectLst/>
                <a:latin typeface="Arial" panose="020B0604020202020204" pitchFamily="34" charset="0"/>
              </a:rPr>
              <a:t>	The Satisfaction With Life Scale (SWLS) is a </a:t>
            </a:r>
            <a:r>
              <a:rPr lang="en-US">
                <a:solidFill>
                  <a:srgbClr val="000000"/>
                </a:solidFill>
                <a:latin typeface="Arial" panose="020B0604020202020204" pitchFamily="34" charset="0"/>
              </a:rPr>
              <a:t>5</a:t>
            </a:r>
            <a:r>
              <a:rPr lang="en-US" sz="1800" b="0" i="0" u="none" strike="noStrike">
                <a:solidFill>
                  <a:srgbClr val="000000"/>
                </a:solidFill>
                <a:effectLst/>
                <a:latin typeface="Arial" panose="020B0604020202020204" pitchFamily="34" charset="0"/>
              </a:rPr>
              <a:t>-question</a:t>
            </a:r>
            <a:r>
              <a:rPr lang="en-US" sz="1800" b="0" i="0" u="none" strike="noStrike" dirty="0">
                <a:solidFill>
                  <a:srgbClr val="000000"/>
                </a:solidFill>
                <a:effectLst/>
                <a:latin typeface="Arial" panose="020B0604020202020204" pitchFamily="34" charset="0"/>
              </a:rPr>
              <a:t> assessment tool that is designed to measure global cognitive judgments of one’s own life satisfaction. Recipients of this questionnaire indicate how much they agree or disagree with each of the five questions, using a 7-point scale, ranging from “Strongly Agree” (7) to “Strongly Disagree” (1). Each gamer’s own judgments of their own life satisfaction are scored by adding each individual score for every question, totaling a sum of categories that range from “Extremely Satisfied” to “Extremely Dissatisfied.” The questions are designed in a way that, although not specific to areas of life such as finance or health, allow the gamer to integrate and weight their life areas in a way that suits them, when assessing each statement.</a:t>
            </a:r>
            <a:endParaRPr lang="en-US" dirty="0"/>
          </a:p>
        </p:txBody>
      </p:sp>
      <p:pic>
        <p:nvPicPr>
          <p:cNvPr id="4" name="gamer_anxiety_slide_3">
            <a:hlinkClick r:id="" action="ppaction://media"/>
            <a:extLst>
              <a:ext uri="{FF2B5EF4-FFF2-40B4-BE49-F238E27FC236}">
                <a16:creationId xmlns:a16="http://schemas.microsoft.com/office/drawing/2014/main" id="{7BBAAF46-1B3B-4FE0-B390-C59D8F486ED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95063" y="4393675"/>
            <a:ext cx="609600" cy="609600"/>
          </a:xfrm>
          <a:prstGeom prst="rect">
            <a:avLst/>
          </a:prstGeom>
        </p:spPr>
      </p:pic>
    </p:spTree>
    <p:extLst>
      <p:ext uri="{BB962C8B-B14F-4D97-AF65-F5344CB8AC3E}">
        <p14:creationId xmlns:p14="http://schemas.microsoft.com/office/powerpoint/2010/main" val="2006914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1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6"/>
          <p:cNvSpPr txBox="1">
            <a:spLocks noGrp="1"/>
          </p:cNvSpPr>
          <p:nvPr>
            <p:ph type="title"/>
          </p:nvPr>
        </p:nvSpPr>
        <p:spPr>
          <a:xfrm>
            <a:off x="311700" y="358478"/>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How we modified/cleaned it</a:t>
            </a:r>
            <a:endParaRPr/>
          </a:p>
        </p:txBody>
      </p:sp>
      <p:sp>
        <p:nvSpPr>
          <p:cNvPr id="74" name="Google Shape;74;p16"/>
          <p:cNvSpPr txBox="1">
            <a:spLocks noGrp="1"/>
          </p:cNvSpPr>
          <p:nvPr>
            <p:ph type="body" idx="1"/>
          </p:nvPr>
        </p:nvSpPr>
        <p:spPr>
          <a:xfrm>
            <a:off x="311700" y="931178"/>
            <a:ext cx="8520600" cy="4089858"/>
          </a:xfrm>
          <a:prstGeom prst="rect">
            <a:avLst/>
          </a:prstGeom>
        </p:spPr>
        <p:txBody>
          <a:bodyPr spcFirstLastPara="1" wrap="square" lIns="91425" tIns="91425" rIns="91425" bIns="91425" anchor="t" anchorCtr="0">
            <a:normAutofit fontScale="55000" lnSpcReduction="20000"/>
          </a:bodyPr>
          <a:lstStyle/>
          <a:p>
            <a:pPr marL="285750" indent="-285750"/>
            <a:endParaRPr lang="en"/>
          </a:p>
          <a:p>
            <a:pPr marL="285750" indent="-285750"/>
            <a:r>
              <a:rPr lang="en" dirty="0"/>
              <a:t>Binning of total scores on GAD-7, SPIN-17 based on field accepted thresholds. </a:t>
            </a:r>
          </a:p>
          <a:p>
            <a:pPr marL="742950" lvl="1" indent="-285750"/>
            <a:r>
              <a:rPr lang="en" dirty="0"/>
              <a:t>If a score would have led a professional to assume a mild case of anxiety for GAD we categorized that total score as </a:t>
            </a:r>
            <a:r>
              <a:rPr lang="en" i="1" dirty="0"/>
              <a:t>Mild.</a:t>
            </a:r>
            <a:r>
              <a:rPr lang="en" dirty="0"/>
              <a:t> </a:t>
            </a:r>
          </a:p>
          <a:p>
            <a:pPr marL="742950" lvl="1" indent="-285750"/>
            <a:r>
              <a:rPr lang="en" dirty="0"/>
              <a:t>If an individual has a high enough score on SPIN to have been labeled as having social phobia, they earned a binary social phobia label.</a:t>
            </a:r>
          </a:p>
          <a:p>
            <a:pPr marL="457200" lvl="1" indent="0">
              <a:buNone/>
            </a:pPr>
            <a:endParaRPr lang="en"/>
          </a:p>
          <a:p>
            <a:pPr marL="285750" indent="-285750"/>
            <a:r>
              <a:rPr lang="en" dirty="0"/>
              <a:t>Feature engineering: Creating features </a:t>
            </a:r>
            <a:r>
              <a:rPr lang="en-US" dirty="0"/>
              <a:t>based off total scores &amp; thresholds (GAD, SPIN, SWLS)</a:t>
            </a:r>
          </a:p>
          <a:p>
            <a:pPr marL="742950" lvl="1" indent="-285750"/>
            <a:r>
              <a:rPr lang="en-US" b="1" dirty="0"/>
              <a:t>Binary Features</a:t>
            </a:r>
            <a:r>
              <a:rPr lang="en-US" u="sng" dirty="0"/>
              <a:t>:</a:t>
            </a:r>
          </a:p>
          <a:p>
            <a:pPr marL="1200150" lvl="2" indent="-285750"/>
            <a:r>
              <a:rPr lang="en-US" u="sng" dirty="0" err="1"/>
              <a:t>anxiety_binary</a:t>
            </a:r>
            <a:r>
              <a:rPr lang="en-US" dirty="0"/>
              <a:t>: None/Mild = 0; Moderate/Severe = 1 (from GAD)</a:t>
            </a:r>
          </a:p>
          <a:p>
            <a:pPr marL="1200150" lvl="2" indent="-285750"/>
            <a:r>
              <a:rPr lang="en-US" u="sng" dirty="0" err="1"/>
              <a:t>social_anxiety</a:t>
            </a:r>
            <a:r>
              <a:rPr lang="en-US" dirty="0"/>
              <a:t>: None = 0; (Mild, Moderate, Severe, Very Severe) = 1 (from SPIN)</a:t>
            </a:r>
          </a:p>
          <a:p>
            <a:pPr marL="742950" lvl="1" indent="-285750"/>
            <a:r>
              <a:rPr lang="en-US" b="1" dirty="0"/>
              <a:t>Categorical Features</a:t>
            </a:r>
            <a:r>
              <a:rPr lang="en-US" u="sng" dirty="0"/>
              <a:t>:</a:t>
            </a:r>
          </a:p>
          <a:p>
            <a:pPr marL="1200150" lvl="2" indent="-285750"/>
            <a:r>
              <a:rPr lang="en" u="sng" dirty="0"/>
              <a:t>‘</a:t>
            </a:r>
            <a:r>
              <a:rPr lang="en-US" u="sng" dirty="0"/>
              <a:t>anxiety’:</a:t>
            </a:r>
            <a:r>
              <a:rPr lang="en-US" dirty="0"/>
              <a:t> None &lt; Mild &lt; Moderate &lt; Severe (from GAD)</a:t>
            </a:r>
            <a:endParaRPr lang="en-US" u="sng" dirty="0"/>
          </a:p>
          <a:p>
            <a:pPr marL="1200150" lvl="2" indent="-285750"/>
            <a:r>
              <a:rPr lang="en-US" u="sng" dirty="0" err="1"/>
              <a:t>social_phobia</a:t>
            </a:r>
            <a:r>
              <a:rPr lang="en-US" u="sng" dirty="0"/>
              <a:t>: </a:t>
            </a:r>
            <a:r>
              <a:rPr lang="en-US" dirty="0"/>
              <a:t>None &lt; Mild &lt; Moderate &lt; Very Severe &lt; Severe (from SPIN)</a:t>
            </a:r>
            <a:endParaRPr lang="en-US" u="sng" dirty="0"/>
          </a:p>
          <a:p>
            <a:pPr marL="1200150" lvl="2" indent="-285750"/>
            <a:r>
              <a:rPr lang="en-US" u="sng" dirty="0" err="1"/>
              <a:t>life_satisfaction</a:t>
            </a:r>
            <a:r>
              <a:rPr lang="en-US" dirty="0"/>
              <a:t>: Extremely Satisfied &gt; Satisfied &gt; Slightly Satisfied &gt; Neutral &gt; Slightly Dissatisfied &gt; Dissatisfied &gt; Extremely Dissatisfied (from SWLS)</a:t>
            </a:r>
          </a:p>
          <a:p>
            <a:pPr marL="914400" lvl="2" indent="0">
              <a:buNone/>
            </a:pPr>
            <a:endParaRPr lang="en-US"/>
          </a:p>
          <a:p>
            <a:pPr marL="285750" indent="-285750"/>
            <a:r>
              <a:rPr lang="en-US" dirty="0"/>
              <a:t>Combined Target</a:t>
            </a:r>
          </a:p>
          <a:p>
            <a:pPr marL="0" indent="0">
              <a:buNone/>
            </a:pPr>
            <a:endParaRPr lang="en-US"/>
          </a:p>
          <a:p>
            <a:pPr marL="285750" indent="-285750"/>
            <a:r>
              <a:rPr lang="en-US" dirty="0"/>
              <a:t>Numeric Features</a:t>
            </a:r>
          </a:p>
          <a:p>
            <a:pPr marL="742950" lvl="1" indent="-285750"/>
            <a:r>
              <a:rPr lang="en-US" dirty="0"/>
              <a:t>Age</a:t>
            </a:r>
          </a:p>
          <a:p>
            <a:pPr marL="742950" lvl="1" indent="-285750"/>
            <a:r>
              <a:rPr lang="en-US" dirty="0"/>
              <a:t>Narcissism</a:t>
            </a:r>
          </a:p>
          <a:p>
            <a:pPr marL="457200" lvl="1" indent="0">
              <a:buNone/>
            </a:pPr>
            <a:endParaRPr lang="en-US"/>
          </a:p>
          <a:p>
            <a:pPr marL="285750" indent="-285750"/>
            <a:r>
              <a:rPr lang="en-US" dirty="0"/>
              <a:t>Combination of </a:t>
            </a:r>
            <a:r>
              <a:rPr lang="en-US"/>
              <a:t>Categorical Features</a:t>
            </a:r>
            <a:endParaRPr lang="en-US" dirty="0"/>
          </a:p>
          <a:p>
            <a:pPr marL="742950" lvl="1" indent="-285750"/>
            <a:r>
              <a:rPr lang="en-US" dirty="0"/>
              <a:t>Earnings &gt; Play for fun vs other</a:t>
            </a:r>
          </a:p>
          <a:p>
            <a:pPr marL="742950" lvl="1" indent="-285750"/>
            <a:r>
              <a:rPr lang="en-US" dirty="0"/>
              <a:t>Playstyle &gt; Single vs Multi vs Other</a:t>
            </a:r>
          </a:p>
          <a:p>
            <a:pPr marL="742950" lvl="1" indent="-285750"/>
            <a:r>
              <a:rPr lang="en-US" dirty="0"/>
              <a:t>Residence &gt; USA GR UK CA, Other</a:t>
            </a:r>
          </a:p>
          <a:p>
            <a:pPr marL="742950" lvl="1" indent="-285750"/>
            <a:r>
              <a:rPr lang="en-US" dirty="0"/>
              <a:t>Work &gt; Student Employed Unemployed</a:t>
            </a:r>
          </a:p>
          <a:p>
            <a:pPr marL="742950" lvl="1" indent="-285750"/>
            <a:r>
              <a:rPr lang="en-US" dirty="0"/>
              <a:t>Degree &gt; </a:t>
            </a:r>
            <a:r>
              <a:rPr lang="en-US" dirty="0" err="1"/>
              <a:t>Highscool</a:t>
            </a:r>
            <a:r>
              <a:rPr lang="en-US" dirty="0"/>
              <a:t> College</a:t>
            </a:r>
            <a:endParaRPr lang="en-US"/>
          </a:p>
          <a:p>
            <a:pPr marL="457200" lvl="1" indent="0">
              <a:buNone/>
            </a:pPr>
            <a:endParaRPr lang="en-US"/>
          </a:p>
          <a:p>
            <a:pPr marL="285750" indent="-285750"/>
            <a:r>
              <a:rPr lang="en-US" dirty="0"/>
              <a:t>After preliminary work</a:t>
            </a:r>
          </a:p>
          <a:p>
            <a:pPr marL="285750" indent="-285750"/>
            <a:r>
              <a:rPr lang="en-US" dirty="0" err="1"/>
              <a:t>SelectKBest</a:t>
            </a:r>
            <a:r>
              <a:rPr lang="en-US" dirty="0"/>
              <a:t> for Feature Selection</a:t>
            </a:r>
            <a:endParaRPr lang="en" dirty="0"/>
          </a:p>
        </p:txBody>
      </p:sp>
      <p:pic>
        <p:nvPicPr>
          <p:cNvPr id="2" name="Recording (21)">
            <a:hlinkClick r:id="" action="ppaction://media"/>
            <a:extLst>
              <a:ext uri="{FF2B5EF4-FFF2-40B4-BE49-F238E27FC236}">
                <a16:creationId xmlns:a16="http://schemas.microsoft.com/office/drawing/2014/main" id="{5F3E54CF-87CA-D70F-8024-1C0B0FA34E9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167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Which models did we choose/why?</a:t>
            </a:r>
            <a:endParaRPr/>
          </a:p>
        </p:txBody>
      </p:sp>
      <p:sp>
        <p:nvSpPr>
          <p:cNvPr id="80" name="Google Shape;80;p1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85000" lnSpcReduction="10000"/>
          </a:bodyPr>
          <a:lstStyle/>
          <a:p>
            <a:pPr marL="0" indent="0">
              <a:lnSpc>
                <a:spcPct val="114999"/>
              </a:lnSpc>
              <a:spcAft>
                <a:spcPts val="1200"/>
              </a:spcAft>
              <a:buNone/>
            </a:pPr>
            <a:r>
              <a:rPr lang="en" dirty="0"/>
              <a:t>Logistic Regression (LR) - Logistic Regression is an easy choice for a baseline analysis, in our group's experience it does surprisingly well given the simplicity </a:t>
            </a:r>
            <a:r>
              <a:rPr lang="en-US" dirty="0"/>
              <a:t>and efficiency</a:t>
            </a:r>
            <a:r>
              <a:rPr lang="en" dirty="0"/>
              <a:t>.</a:t>
            </a:r>
          </a:p>
          <a:p>
            <a:pPr marL="0" indent="0">
              <a:lnSpc>
                <a:spcPct val="114999"/>
              </a:lnSpc>
              <a:spcAft>
                <a:spcPts val="1200"/>
              </a:spcAft>
              <a:buNone/>
            </a:pPr>
            <a:r>
              <a:rPr lang="en" dirty="0"/>
              <a:t>Random Forest (RF) - With the ability to find feature importance and handle imbalanced, non-linear, data we thought that RF would do a good job with various self-describe features in the dataset.</a:t>
            </a:r>
          </a:p>
          <a:p>
            <a:pPr marL="0" indent="0">
              <a:lnSpc>
                <a:spcPct val="114999"/>
              </a:lnSpc>
              <a:spcAft>
                <a:spcPts val="1200"/>
              </a:spcAft>
              <a:buNone/>
            </a:pPr>
            <a:r>
              <a:rPr lang="en" dirty="0"/>
              <a:t>Support Vector Machine (SVM) - SVM’s are powerful and our data does not fully utilize the capabilites they afford. We chose the model based on familiarity. Figuring that due to our data’s limited size the time crunch required by SVM would not be an issue, while potentially providing the best accuracy of the models available. If we were to proceed in making an ensemble model an SVM would be a good choice to alloy wi</a:t>
            </a:r>
            <a:r>
              <a:rPr lang="en-US" dirty="0" err="1"/>
              <a:t>th</a:t>
            </a:r>
            <a:r>
              <a:rPr lang="en" dirty="0"/>
              <a:t> Random Forest due to the difference in methodology. </a:t>
            </a:r>
          </a:p>
        </p:txBody>
      </p:sp>
      <p:pic>
        <p:nvPicPr>
          <p:cNvPr id="3" name="gamer_anxiety_slide5_good">
            <a:hlinkClick r:id="" action="ppaction://media"/>
            <a:extLst>
              <a:ext uri="{FF2B5EF4-FFF2-40B4-BE49-F238E27FC236}">
                <a16:creationId xmlns:a16="http://schemas.microsoft.com/office/drawing/2014/main" id="{1E65F85C-41BF-477D-B594-D1B80768C32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28212" y="42640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64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549DC-ABD5-D8A1-E2DD-2198ED3CFED3}"/>
              </a:ext>
            </a:extLst>
          </p:cNvPr>
          <p:cNvSpPr>
            <a:spLocks noGrp="1"/>
          </p:cNvSpPr>
          <p:nvPr>
            <p:ph type="title"/>
          </p:nvPr>
        </p:nvSpPr>
        <p:spPr/>
        <p:txBody>
          <a:bodyPr>
            <a:normAutofit fontScale="90000"/>
          </a:bodyPr>
          <a:lstStyle/>
          <a:p>
            <a:r>
              <a:rPr lang="en-US"/>
              <a:t>Data Splits &amp; Target Distribution</a:t>
            </a:r>
          </a:p>
        </p:txBody>
      </p:sp>
      <p:sp>
        <p:nvSpPr>
          <p:cNvPr id="3" name="Text Placeholder 2">
            <a:extLst>
              <a:ext uri="{FF2B5EF4-FFF2-40B4-BE49-F238E27FC236}">
                <a16:creationId xmlns:a16="http://schemas.microsoft.com/office/drawing/2014/main" id="{BECC1856-2FDE-2C31-472E-857A7933041F}"/>
              </a:ext>
            </a:extLst>
          </p:cNvPr>
          <p:cNvSpPr>
            <a:spLocks noGrp="1"/>
          </p:cNvSpPr>
          <p:nvPr>
            <p:ph type="body" idx="1"/>
          </p:nvPr>
        </p:nvSpPr>
        <p:spPr>
          <a:xfrm>
            <a:off x="311700" y="1152475"/>
            <a:ext cx="4759064" cy="3416400"/>
          </a:xfrm>
        </p:spPr>
        <p:txBody>
          <a:bodyPr/>
          <a:lstStyle/>
          <a:p>
            <a:r>
              <a:rPr lang="en-US">
                <a:latin typeface="Arial" panose="020B0604020202020204" pitchFamily="34" charset="0"/>
                <a:cs typeface="Arial" panose="020B0604020202020204" pitchFamily="34" charset="0"/>
              </a:rPr>
              <a:t>Size</a:t>
            </a:r>
          </a:p>
          <a:p>
            <a:pPr lvl="1"/>
            <a:r>
              <a:rPr lang="en-US" b="0" i="0">
                <a:solidFill>
                  <a:srgbClr val="BBBBBB"/>
                </a:solidFill>
                <a:effectLst/>
                <a:latin typeface="Arial" panose="020B0604020202020204" pitchFamily="34" charset="0"/>
                <a:cs typeface="Arial" panose="020B0604020202020204" pitchFamily="34" charset="0"/>
              </a:rPr>
              <a:t>13,058 rows, 25 columns not including target</a:t>
            </a:r>
          </a:p>
          <a:p>
            <a:pPr marL="596900" lvl="1" indent="0">
              <a:buNone/>
            </a:pPr>
            <a:endParaRPr lang="en-US" b="0" i="0">
              <a:solidFill>
                <a:srgbClr val="BBBBBB"/>
              </a:solidFill>
              <a:effectLst/>
              <a:latin typeface="Arial" panose="020B0604020202020204" pitchFamily="34" charset="0"/>
              <a:cs typeface="Arial" panose="020B0604020202020204" pitchFamily="34" charset="0"/>
            </a:endParaRPr>
          </a:p>
          <a:p>
            <a:r>
              <a:rPr lang="en-US">
                <a:latin typeface="Arial" panose="020B0604020202020204" pitchFamily="34" charset="0"/>
                <a:cs typeface="Arial" panose="020B0604020202020204" pitchFamily="34" charset="0"/>
              </a:rPr>
              <a:t>Balance on Combined Target</a:t>
            </a:r>
          </a:p>
          <a:p>
            <a:pPr lvl="1"/>
            <a:r>
              <a:rPr lang="en-US" b="0" i="0">
                <a:solidFill>
                  <a:srgbClr val="BBBBBB"/>
                </a:solidFill>
                <a:effectLst/>
                <a:latin typeface="Arial" panose="020B0604020202020204" pitchFamily="34" charset="0"/>
                <a:cs typeface="Arial" panose="020B0604020202020204" pitchFamily="34" charset="0"/>
              </a:rPr>
              <a:t>Negative Diagnosis on GAD and SPIN    6,815</a:t>
            </a:r>
          </a:p>
          <a:p>
            <a:pPr lvl="1"/>
            <a:r>
              <a:rPr lang="en-US" b="0" i="0">
                <a:solidFill>
                  <a:srgbClr val="BBBBBB"/>
                </a:solidFill>
                <a:effectLst/>
                <a:latin typeface="Arial" panose="020B0604020202020204" pitchFamily="34" charset="0"/>
                <a:cs typeface="Arial" panose="020B0604020202020204" pitchFamily="34" charset="0"/>
              </a:rPr>
              <a:t>Positive Diagnosis on GAD and/or SPIN 6,592</a:t>
            </a:r>
          </a:p>
          <a:p>
            <a:pPr marL="596900" lvl="1" indent="0">
              <a:buNone/>
            </a:pPr>
            <a:endParaRPr lang="en-US" b="0" i="0">
              <a:solidFill>
                <a:srgbClr val="BBBBBB"/>
              </a:solidFill>
              <a:effectLst/>
              <a:latin typeface="Arial" panose="020B0604020202020204" pitchFamily="34" charset="0"/>
              <a:cs typeface="Arial" panose="020B0604020202020204" pitchFamily="34" charset="0"/>
            </a:endParaRPr>
          </a:p>
          <a:p>
            <a:r>
              <a:rPr lang="en-US">
                <a:solidFill>
                  <a:srgbClr val="505050"/>
                </a:solidFill>
                <a:latin typeface="Arial" panose="020B0604020202020204" pitchFamily="34" charset="0"/>
                <a:cs typeface="Arial" panose="020B0604020202020204" pitchFamily="34" charset="0"/>
              </a:rPr>
              <a:t>Train/Validation/Test – 70/15/15</a:t>
            </a:r>
            <a:endParaRPr lang="en-US" b="0" i="0">
              <a:solidFill>
                <a:srgbClr val="505050"/>
              </a:solidFill>
              <a:effectLst/>
              <a:latin typeface="Arial" panose="020B0604020202020204" pitchFamily="34" charset="0"/>
              <a:cs typeface="Arial" panose="020B0604020202020204" pitchFamily="34" charset="0"/>
            </a:endParaRPr>
          </a:p>
          <a:p>
            <a:endParaRPr lang="en-US" b="0" i="0">
              <a:solidFill>
                <a:srgbClr val="BBBBBB"/>
              </a:solidFill>
              <a:effectLst/>
              <a:latin typeface="Arial" panose="020B0604020202020204" pitchFamily="34" charset="0"/>
              <a:cs typeface="Arial" panose="020B0604020202020204" pitchFamily="34" charset="0"/>
            </a:endParaRPr>
          </a:p>
          <a:p>
            <a:pPr marL="114300" indent="0">
              <a:buNone/>
            </a:pPr>
            <a:endParaRPr lang="en-US">
              <a:latin typeface="Arial" panose="020B0604020202020204" pitchFamily="34" charset="0"/>
              <a:cs typeface="Arial" panose="020B0604020202020204" pitchFamily="34" charset="0"/>
            </a:endParaRPr>
          </a:p>
          <a:p>
            <a:endParaRPr lang="en-US">
              <a:latin typeface="Arial" panose="020B0604020202020204" pitchFamily="34" charset="0"/>
              <a:cs typeface="Arial" panose="020B0604020202020204" pitchFamily="34" charset="0"/>
            </a:endParaRPr>
          </a:p>
        </p:txBody>
      </p:sp>
      <p:pic>
        <p:nvPicPr>
          <p:cNvPr id="6" name="Picture 5" descr="A graph of a distribution of target&#10;&#10;Description automatically generated">
            <a:extLst>
              <a:ext uri="{FF2B5EF4-FFF2-40B4-BE49-F238E27FC236}">
                <a16:creationId xmlns:a16="http://schemas.microsoft.com/office/drawing/2014/main" id="{2A3C96D0-3818-15AD-14F5-A8BC4D0B5AB1}"/>
              </a:ext>
            </a:extLst>
          </p:cNvPr>
          <p:cNvPicPr>
            <a:picLocks noChangeAspect="1"/>
          </p:cNvPicPr>
          <p:nvPr/>
        </p:nvPicPr>
        <p:blipFill>
          <a:blip r:embed="rId4"/>
          <a:stretch>
            <a:fillRect/>
          </a:stretch>
        </p:blipFill>
        <p:spPr>
          <a:xfrm>
            <a:off x="5070764" y="1419518"/>
            <a:ext cx="4035971" cy="2421583"/>
          </a:xfrm>
          <a:prstGeom prst="rect">
            <a:avLst/>
          </a:prstGeom>
        </p:spPr>
      </p:pic>
      <p:pic>
        <p:nvPicPr>
          <p:cNvPr id="5" name="Recording (33)">
            <a:hlinkClick r:id="" action="ppaction://media"/>
            <a:extLst>
              <a:ext uri="{FF2B5EF4-FFF2-40B4-BE49-F238E27FC236}">
                <a16:creationId xmlns:a16="http://schemas.microsoft.com/office/drawing/2014/main" id="{10949949-3E8E-CBAD-224E-9DC64BFC04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34400" y="4533900"/>
            <a:ext cx="609600" cy="609600"/>
          </a:xfrm>
          <a:prstGeom prst="rect">
            <a:avLst/>
          </a:prstGeom>
        </p:spPr>
      </p:pic>
    </p:spTree>
    <p:extLst>
      <p:ext uri="{BB962C8B-B14F-4D97-AF65-F5344CB8AC3E}">
        <p14:creationId xmlns:p14="http://schemas.microsoft.com/office/powerpoint/2010/main" val="170584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559"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DF594E-CF9D-D007-E380-3251E696FDDD}"/>
              </a:ext>
            </a:extLst>
          </p:cNvPr>
          <p:cNvSpPr>
            <a:spLocks noGrp="1"/>
          </p:cNvSpPr>
          <p:nvPr>
            <p:ph type="title"/>
          </p:nvPr>
        </p:nvSpPr>
        <p:spPr>
          <a:xfrm>
            <a:off x="311700" y="445025"/>
            <a:ext cx="8520600" cy="707450"/>
          </a:xfrm>
        </p:spPr>
        <p:txBody>
          <a:bodyPr>
            <a:normAutofit/>
          </a:bodyPr>
          <a:lstStyle/>
          <a:p>
            <a:r>
              <a:rPr lang="en-US"/>
              <a:t>Exploratory Modeling (without tuning)</a:t>
            </a:r>
          </a:p>
        </p:txBody>
      </p:sp>
      <p:sp>
        <p:nvSpPr>
          <p:cNvPr id="3" name="Text Placeholder 2">
            <a:extLst>
              <a:ext uri="{FF2B5EF4-FFF2-40B4-BE49-F238E27FC236}">
                <a16:creationId xmlns:a16="http://schemas.microsoft.com/office/drawing/2014/main" id="{A22AE565-F7A4-7BAB-E63E-CED01EA1FD72}"/>
              </a:ext>
            </a:extLst>
          </p:cNvPr>
          <p:cNvSpPr>
            <a:spLocks noGrp="1"/>
          </p:cNvSpPr>
          <p:nvPr>
            <p:ph type="body" idx="1"/>
          </p:nvPr>
        </p:nvSpPr>
        <p:spPr>
          <a:xfrm>
            <a:off x="520262" y="1365309"/>
            <a:ext cx="3468414" cy="3416400"/>
          </a:xfrm>
        </p:spPr>
        <p:txBody>
          <a:bodyPr/>
          <a:lstStyle/>
          <a:p>
            <a:r>
              <a:rPr lang="en-US"/>
              <a:t>Accuracies around ~60%</a:t>
            </a:r>
          </a:p>
          <a:p>
            <a:endParaRPr lang="en-US"/>
          </a:p>
          <a:p>
            <a:r>
              <a:rPr lang="en-US"/>
              <a:t>No overfitting visible (yet)</a:t>
            </a:r>
          </a:p>
          <a:p>
            <a:endParaRPr lang="en-US"/>
          </a:p>
          <a:p>
            <a:r>
              <a:rPr lang="en-US"/>
              <a:t>Feature selection as we move into hyper-parameter tuning (Select-10-Best)</a:t>
            </a:r>
          </a:p>
        </p:txBody>
      </p:sp>
      <p:pic>
        <p:nvPicPr>
          <p:cNvPr id="5" name="Picture 4" descr="A graph of a bar chart&#10;&#10;Description automatically generated with medium confidence">
            <a:extLst>
              <a:ext uri="{FF2B5EF4-FFF2-40B4-BE49-F238E27FC236}">
                <a16:creationId xmlns:a16="http://schemas.microsoft.com/office/drawing/2014/main" id="{9DA38453-7096-19AA-C327-481AE763AD2C}"/>
              </a:ext>
            </a:extLst>
          </p:cNvPr>
          <p:cNvPicPr>
            <a:picLocks noChangeAspect="1"/>
          </p:cNvPicPr>
          <p:nvPr/>
        </p:nvPicPr>
        <p:blipFill>
          <a:blip r:embed="rId5"/>
          <a:stretch>
            <a:fillRect/>
          </a:stretch>
        </p:blipFill>
        <p:spPr>
          <a:xfrm>
            <a:off x="4305957" y="1457544"/>
            <a:ext cx="4677103" cy="2806262"/>
          </a:xfrm>
          <a:prstGeom prst="rect">
            <a:avLst/>
          </a:prstGeom>
        </p:spPr>
      </p:pic>
      <p:pic>
        <p:nvPicPr>
          <p:cNvPr id="7" name="Audio Recording Dec 10, 2023 at 10:20:06 PM">
            <a:hlinkClick r:id="" action="ppaction://media"/>
            <a:extLst>
              <a:ext uri="{FF2B5EF4-FFF2-40B4-BE49-F238E27FC236}">
                <a16:creationId xmlns:a16="http://schemas.microsoft.com/office/drawing/2014/main" id="{FDCD2EEE-C923-70DE-C3F3-666656FF823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058914" y="3968909"/>
            <a:ext cx="812800" cy="812800"/>
          </a:xfrm>
          <a:prstGeom prst="rect">
            <a:avLst/>
          </a:prstGeom>
        </p:spPr>
      </p:pic>
    </p:spTree>
    <p:extLst>
      <p:ext uri="{BB962C8B-B14F-4D97-AF65-F5344CB8AC3E}">
        <p14:creationId xmlns:p14="http://schemas.microsoft.com/office/powerpoint/2010/main" val="1743442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19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Evaluation on </a:t>
            </a:r>
            <a:r>
              <a:rPr lang="en-US"/>
              <a:t>Validation</a:t>
            </a:r>
            <a:r>
              <a:rPr lang="en"/>
              <a:t> Set: Performance by Model</a:t>
            </a:r>
            <a:endParaRPr/>
          </a:p>
        </p:txBody>
      </p:sp>
      <p:sp>
        <p:nvSpPr>
          <p:cNvPr id="92" name="Google Shape;92;p19"/>
          <p:cNvSpPr txBox="1">
            <a:spLocks noGrp="1"/>
          </p:cNvSpPr>
          <p:nvPr>
            <p:ph type="body" idx="1"/>
          </p:nvPr>
        </p:nvSpPr>
        <p:spPr>
          <a:xfrm>
            <a:off x="685079" y="2910839"/>
            <a:ext cx="6851101" cy="1584961"/>
          </a:xfrm>
          <a:prstGeom prst="rect">
            <a:avLst/>
          </a:prstGeom>
        </p:spPr>
        <p:txBody>
          <a:bodyPr spcFirstLastPara="1" wrap="square" lIns="91425" tIns="91425" rIns="91425" bIns="91425" anchor="t" anchorCtr="0">
            <a:normAutofit/>
          </a:bodyPr>
          <a:lstStyle/>
          <a:p>
            <a:pPr marL="285750" indent="-285750">
              <a:spcAft>
                <a:spcPts val="1200"/>
              </a:spcAft>
            </a:pPr>
            <a:r>
              <a:rPr lang="en-US" sz="1400"/>
              <a:t>Results from Grid Searches</a:t>
            </a:r>
          </a:p>
          <a:p>
            <a:pPr marL="285750" indent="-285750">
              <a:spcAft>
                <a:spcPts val="1200"/>
              </a:spcAft>
            </a:pPr>
            <a:r>
              <a:rPr lang="en-US" sz="1400"/>
              <a:t>All 3 models perform similarly</a:t>
            </a:r>
          </a:p>
          <a:p>
            <a:pPr marL="285750" indent="-285750">
              <a:spcAft>
                <a:spcPts val="1200"/>
              </a:spcAft>
            </a:pPr>
            <a:r>
              <a:rPr lang="en-US" sz="1400"/>
              <a:t>Logistic Regression is most interpretable</a:t>
            </a:r>
          </a:p>
        </p:txBody>
      </p:sp>
      <p:graphicFrame>
        <p:nvGraphicFramePr>
          <p:cNvPr id="2" name="Table 1">
            <a:extLst>
              <a:ext uri="{FF2B5EF4-FFF2-40B4-BE49-F238E27FC236}">
                <a16:creationId xmlns:a16="http://schemas.microsoft.com/office/drawing/2014/main" id="{B7A60B12-30E9-B6E8-FFB0-94B52C04CB94}"/>
              </a:ext>
            </a:extLst>
          </p:cNvPr>
          <p:cNvGraphicFramePr>
            <a:graphicFrameLocks noGrp="1"/>
          </p:cNvGraphicFramePr>
          <p:nvPr>
            <p:extLst>
              <p:ext uri="{D42A27DB-BD31-4B8C-83A1-F6EECF244321}">
                <p14:modId xmlns:p14="http://schemas.microsoft.com/office/powerpoint/2010/main" val="3834145235"/>
              </p:ext>
            </p:extLst>
          </p:nvPr>
        </p:nvGraphicFramePr>
        <p:xfrm>
          <a:off x="571500" y="1323245"/>
          <a:ext cx="7831283" cy="1052614"/>
        </p:xfrm>
        <a:graphic>
          <a:graphicData uri="http://schemas.openxmlformats.org/drawingml/2006/table">
            <a:tbl>
              <a:tblPr>
                <a:tableStyleId>{2D5ABB26-0587-4C30-8999-92F81FD0307C}</a:tableStyleId>
              </a:tblPr>
              <a:tblGrid>
                <a:gridCol w="1097973">
                  <a:extLst>
                    <a:ext uri="{9D8B030D-6E8A-4147-A177-3AD203B41FA5}">
                      <a16:colId xmlns:a16="http://schemas.microsoft.com/office/drawing/2014/main" val="3550482354"/>
                    </a:ext>
                  </a:extLst>
                </a:gridCol>
                <a:gridCol w="671945">
                  <a:extLst>
                    <a:ext uri="{9D8B030D-6E8A-4147-A177-3AD203B41FA5}">
                      <a16:colId xmlns:a16="http://schemas.microsoft.com/office/drawing/2014/main" val="1712284059"/>
                    </a:ext>
                  </a:extLst>
                </a:gridCol>
                <a:gridCol w="858982">
                  <a:extLst>
                    <a:ext uri="{9D8B030D-6E8A-4147-A177-3AD203B41FA5}">
                      <a16:colId xmlns:a16="http://schemas.microsoft.com/office/drawing/2014/main" val="3871986508"/>
                    </a:ext>
                  </a:extLst>
                </a:gridCol>
                <a:gridCol w="976745">
                  <a:extLst>
                    <a:ext uri="{9D8B030D-6E8A-4147-A177-3AD203B41FA5}">
                      <a16:colId xmlns:a16="http://schemas.microsoft.com/office/drawing/2014/main" val="2136777504"/>
                    </a:ext>
                  </a:extLst>
                </a:gridCol>
                <a:gridCol w="748146">
                  <a:extLst>
                    <a:ext uri="{9D8B030D-6E8A-4147-A177-3AD203B41FA5}">
                      <a16:colId xmlns:a16="http://schemas.microsoft.com/office/drawing/2014/main" val="639230874"/>
                    </a:ext>
                  </a:extLst>
                </a:gridCol>
                <a:gridCol w="3477492">
                  <a:extLst>
                    <a:ext uri="{9D8B030D-6E8A-4147-A177-3AD203B41FA5}">
                      <a16:colId xmlns:a16="http://schemas.microsoft.com/office/drawing/2014/main" val="1085377621"/>
                    </a:ext>
                  </a:extLst>
                </a:gridCol>
              </a:tblGrid>
              <a:tr h="257043">
                <a:tc>
                  <a:txBody>
                    <a:bodyPr/>
                    <a:lstStyle/>
                    <a:p>
                      <a:pPr algn="l" fontAlgn="b"/>
                      <a:r>
                        <a:rPr lang="en-US" sz="1100" b="1" u="none" strike="noStrike">
                          <a:solidFill>
                            <a:srgbClr val="505050"/>
                          </a:solidFill>
                          <a:effectLst/>
                        </a:rPr>
                        <a:t>Model</a:t>
                      </a:r>
                      <a:endParaRPr lang="en-US" sz="1100" b="1" i="0" u="none" strike="noStrike">
                        <a:solidFill>
                          <a:srgbClr val="505050"/>
                        </a:solidFill>
                        <a:effectLst/>
                        <a:latin typeface="Calibri" panose="020F0502020204030204" pitchFamily="34" charset="0"/>
                      </a:endParaRPr>
                    </a:p>
                  </a:txBody>
                  <a:tcPr marL="7165" marR="7165" marT="7165" marB="0" anchor="b"/>
                </a:tc>
                <a:tc>
                  <a:txBody>
                    <a:bodyPr/>
                    <a:lstStyle/>
                    <a:p>
                      <a:pPr algn="ctr" fontAlgn="b"/>
                      <a:r>
                        <a:rPr lang="en-US" sz="1100" b="1" u="none" strike="noStrike">
                          <a:solidFill>
                            <a:srgbClr val="505050"/>
                          </a:solidFill>
                          <a:effectLst/>
                        </a:rPr>
                        <a:t>AUC</a:t>
                      </a:r>
                      <a:endParaRPr lang="en-US" sz="1100" b="1" i="0" u="none" strike="noStrike">
                        <a:solidFill>
                          <a:srgbClr val="505050"/>
                        </a:solidFill>
                        <a:effectLst/>
                        <a:latin typeface="Calibri" panose="020F0502020204030204" pitchFamily="34" charset="0"/>
                      </a:endParaRPr>
                    </a:p>
                  </a:txBody>
                  <a:tcPr marL="7165" marR="7165" marT="7165" marB="0" anchor="b"/>
                </a:tc>
                <a:tc>
                  <a:txBody>
                    <a:bodyPr/>
                    <a:lstStyle/>
                    <a:p>
                      <a:pPr algn="ctr" fontAlgn="b"/>
                      <a:r>
                        <a:rPr lang="en-US" sz="1100" b="1" u="none" strike="noStrike">
                          <a:solidFill>
                            <a:srgbClr val="505050"/>
                          </a:solidFill>
                          <a:effectLst/>
                        </a:rPr>
                        <a:t>Accuracy</a:t>
                      </a:r>
                      <a:endParaRPr lang="en-US" sz="1100" b="1" i="0" u="none" strike="noStrike">
                        <a:solidFill>
                          <a:srgbClr val="505050"/>
                        </a:solidFill>
                        <a:effectLst/>
                        <a:latin typeface="Calibri" panose="020F0502020204030204" pitchFamily="34" charset="0"/>
                      </a:endParaRPr>
                    </a:p>
                  </a:txBody>
                  <a:tcPr marL="7165" marR="7165" marT="7165" marB="0" anchor="b"/>
                </a:tc>
                <a:tc>
                  <a:txBody>
                    <a:bodyPr/>
                    <a:lstStyle/>
                    <a:p>
                      <a:pPr algn="ctr" fontAlgn="b"/>
                      <a:r>
                        <a:rPr lang="en-US" sz="1100" b="1" u="none" strike="noStrike">
                          <a:solidFill>
                            <a:srgbClr val="505050"/>
                          </a:solidFill>
                          <a:effectLst/>
                        </a:rPr>
                        <a:t>Precision</a:t>
                      </a:r>
                      <a:endParaRPr lang="en-US" sz="1100" b="1" i="0" u="none" strike="noStrike">
                        <a:solidFill>
                          <a:srgbClr val="505050"/>
                        </a:solidFill>
                        <a:effectLst/>
                        <a:latin typeface="Calibri" panose="020F0502020204030204" pitchFamily="34" charset="0"/>
                      </a:endParaRPr>
                    </a:p>
                  </a:txBody>
                  <a:tcPr marL="7165" marR="7165" marT="7165" marB="0" anchor="b"/>
                </a:tc>
                <a:tc>
                  <a:txBody>
                    <a:bodyPr/>
                    <a:lstStyle/>
                    <a:p>
                      <a:pPr algn="ctr" fontAlgn="b"/>
                      <a:r>
                        <a:rPr lang="en-US" sz="1100" b="1" u="none" strike="noStrike">
                          <a:solidFill>
                            <a:srgbClr val="505050"/>
                          </a:solidFill>
                          <a:effectLst/>
                        </a:rPr>
                        <a:t>Recall</a:t>
                      </a:r>
                      <a:endParaRPr lang="en-US" sz="1100" b="1" i="0" u="none" strike="noStrike">
                        <a:solidFill>
                          <a:srgbClr val="505050"/>
                        </a:solidFill>
                        <a:effectLst/>
                        <a:latin typeface="Calibri" panose="020F0502020204030204" pitchFamily="34" charset="0"/>
                      </a:endParaRPr>
                    </a:p>
                  </a:txBody>
                  <a:tcPr marL="7165" marR="7165" marT="7165" marB="0" anchor="b"/>
                </a:tc>
                <a:tc>
                  <a:txBody>
                    <a:bodyPr/>
                    <a:lstStyle/>
                    <a:p>
                      <a:pPr algn="ctr" fontAlgn="b"/>
                      <a:r>
                        <a:rPr lang="en-US" sz="1100" b="1" u="none" strike="noStrike">
                          <a:solidFill>
                            <a:srgbClr val="505050"/>
                          </a:solidFill>
                          <a:effectLst/>
                        </a:rPr>
                        <a:t>Best Params</a:t>
                      </a:r>
                      <a:endParaRPr lang="en-US" sz="1100" b="1" i="0" u="none" strike="noStrike">
                        <a:solidFill>
                          <a:srgbClr val="505050"/>
                        </a:solidFill>
                        <a:effectLst/>
                        <a:latin typeface="Calibri" panose="020F0502020204030204" pitchFamily="34" charset="0"/>
                      </a:endParaRPr>
                    </a:p>
                  </a:txBody>
                  <a:tcPr marL="7165" marR="7165" marT="7165" marB="0" anchor="b"/>
                </a:tc>
                <a:extLst>
                  <a:ext uri="{0D108BD9-81ED-4DB2-BD59-A6C34878D82A}">
                    <a16:rowId xmlns:a16="http://schemas.microsoft.com/office/drawing/2014/main" val="2181604937"/>
                  </a:ext>
                </a:extLst>
              </a:tr>
              <a:tr h="257043">
                <a:tc>
                  <a:txBody>
                    <a:bodyPr/>
                    <a:lstStyle/>
                    <a:p>
                      <a:pPr algn="l" fontAlgn="b"/>
                      <a:r>
                        <a:rPr lang="en-US" sz="900" b="0" u="none" strike="noStrike">
                          <a:solidFill>
                            <a:srgbClr val="000000"/>
                          </a:solidFill>
                          <a:effectLst/>
                        </a:rPr>
                        <a:t>LogisticRegression</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0.641</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64.11%</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65.02%</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62.59%</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{'C': 0.01, 'max_iter': 100, 'solver': 'newton-cg'}</a:t>
                      </a:r>
                      <a:endParaRPr lang="en-US" sz="900" b="0" i="0" u="none" strike="noStrike">
                        <a:solidFill>
                          <a:srgbClr val="000000"/>
                        </a:solidFill>
                        <a:effectLst/>
                        <a:latin typeface="Calibri" panose="020F0502020204030204" pitchFamily="34" charset="0"/>
                      </a:endParaRPr>
                    </a:p>
                  </a:txBody>
                  <a:tcPr marL="7165" marR="7165" marT="7165" marB="0" anchor="b"/>
                </a:tc>
                <a:extLst>
                  <a:ext uri="{0D108BD9-81ED-4DB2-BD59-A6C34878D82A}">
                    <a16:rowId xmlns:a16="http://schemas.microsoft.com/office/drawing/2014/main" val="841400657"/>
                  </a:ext>
                </a:extLst>
              </a:tr>
              <a:tr h="257043">
                <a:tc>
                  <a:txBody>
                    <a:bodyPr/>
                    <a:lstStyle/>
                    <a:p>
                      <a:pPr algn="l" fontAlgn="b"/>
                      <a:r>
                        <a:rPr lang="en-US" sz="900" b="0" u="none" strike="noStrike">
                          <a:solidFill>
                            <a:srgbClr val="000000"/>
                          </a:solidFill>
                          <a:effectLst/>
                        </a:rPr>
                        <a:t>RandomForest</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0.639</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63.86%</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64.65%</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62.69%</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{'bootstrap': False, 'max_depth': 10, 'min_samples_leaf': 4, 'min_samples_split': 10, 'n_estimators': 10}</a:t>
                      </a:r>
                      <a:endParaRPr lang="en-US" sz="900" b="0" i="0" u="none" strike="noStrike">
                        <a:solidFill>
                          <a:srgbClr val="000000"/>
                        </a:solidFill>
                        <a:effectLst/>
                        <a:latin typeface="Calibri" panose="020F0502020204030204" pitchFamily="34" charset="0"/>
                      </a:endParaRPr>
                    </a:p>
                  </a:txBody>
                  <a:tcPr marL="7165" marR="7165" marT="7165" marB="0" anchor="b"/>
                </a:tc>
                <a:extLst>
                  <a:ext uri="{0D108BD9-81ED-4DB2-BD59-A6C34878D82A}">
                    <a16:rowId xmlns:a16="http://schemas.microsoft.com/office/drawing/2014/main" val="2828874922"/>
                  </a:ext>
                </a:extLst>
              </a:tr>
              <a:tr h="257043">
                <a:tc>
                  <a:txBody>
                    <a:bodyPr/>
                    <a:lstStyle/>
                    <a:p>
                      <a:pPr algn="l" fontAlgn="b"/>
                      <a:r>
                        <a:rPr lang="en-US" sz="900" b="0" u="none" strike="noStrike">
                          <a:solidFill>
                            <a:srgbClr val="000000"/>
                          </a:solidFill>
                          <a:effectLst/>
                        </a:rPr>
                        <a:t>SVM</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0.642</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64.17%</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65.38%</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61.68%</a:t>
                      </a:r>
                      <a:endParaRPr lang="en-US" sz="900" b="0" i="0" u="none" strike="noStrike">
                        <a:solidFill>
                          <a:srgbClr val="000000"/>
                        </a:solidFill>
                        <a:effectLst/>
                        <a:latin typeface="Calibri" panose="020F0502020204030204" pitchFamily="34" charset="0"/>
                      </a:endParaRPr>
                    </a:p>
                  </a:txBody>
                  <a:tcPr marL="7165" marR="7165" marT="7165" marB="0" anchor="b"/>
                </a:tc>
                <a:tc>
                  <a:txBody>
                    <a:bodyPr/>
                    <a:lstStyle/>
                    <a:p>
                      <a:pPr algn="ctr" fontAlgn="b"/>
                      <a:r>
                        <a:rPr lang="en-US" sz="900" b="0" u="none" strike="noStrike">
                          <a:solidFill>
                            <a:srgbClr val="000000"/>
                          </a:solidFill>
                          <a:effectLst/>
                        </a:rPr>
                        <a:t>{'C': 1, 'gamma': 0.001, 'kernel': '</a:t>
                      </a:r>
                      <a:r>
                        <a:rPr lang="en-US" sz="900" b="0" u="none" strike="noStrike" err="1">
                          <a:solidFill>
                            <a:srgbClr val="000000"/>
                          </a:solidFill>
                          <a:effectLst/>
                        </a:rPr>
                        <a:t>rbf</a:t>
                      </a:r>
                      <a:r>
                        <a:rPr lang="en-US" sz="900" b="0" u="none" strike="noStrike">
                          <a:solidFill>
                            <a:srgbClr val="000000"/>
                          </a:solidFill>
                          <a:effectLst/>
                        </a:rPr>
                        <a:t>'}</a:t>
                      </a:r>
                      <a:endParaRPr lang="en-US" sz="900" b="0" i="0" u="none" strike="noStrike">
                        <a:solidFill>
                          <a:srgbClr val="000000"/>
                        </a:solidFill>
                        <a:effectLst/>
                        <a:latin typeface="Calibri" panose="020F0502020204030204" pitchFamily="34" charset="0"/>
                      </a:endParaRPr>
                    </a:p>
                  </a:txBody>
                  <a:tcPr marL="7165" marR="7165" marT="7165" marB="0" anchor="b"/>
                </a:tc>
                <a:extLst>
                  <a:ext uri="{0D108BD9-81ED-4DB2-BD59-A6C34878D82A}">
                    <a16:rowId xmlns:a16="http://schemas.microsoft.com/office/drawing/2014/main" val="3214788453"/>
                  </a:ext>
                </a:extLst>
              </a:tr>
            </a:tbl>
          </a:graphicData>
        </a:graphic>
      </p:graphicFrame>
      <p:pic>
        <p:nvPicPr>
          <p:cNvPr id="3" name="Audio Recording Dec 10, 2023 at 10:23:03 PM">
            <a:hlinkClick r:id="" action="ppaction://media"/>
            <a:extLst>
              <a:ext uri="{FF2B5EF4-FFF2-40B4-BE49-F238E27FC236}">
                <a16:creationId xmlns:a16="http://schemas.microsoft.com/office/drawing/2014/main" id="{93436886-6BA8-FF47-6322-D5E2A27C59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996383" y="40894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52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36107-3F88-6B8B-E1CF-1C7984D87B9E}"/>
              </a:ext>
            </a:extLst>
          </p:cNvPr>
          <p:cNvSpPr>
            <a:spLocks noGrp="1"/>
          </p:cNvSpPr>
          <p:nvPr>
            <p:ph type="title"/>
          </p:nvPr>
        </p:nvSpPr>
        <p:spPr/>
        <p:txBody>
          <a:bodyPr>
            <a:normAutofit fontScale="90000"/>
          </a:bodyPr>
          <a:lstStyle/>
          <a:p>
            <a:r>
              <a:rPr lang="en-US"/>
              <a:t>Evaluation on Test Set: Best Logistic Regression Model</a:t>
            </a:r>
          </a:p>
        </p:txBody>
      </p:sp>
      <p:sp>
        <p:nvSpPr>
          <p:cNvPr id="3" name="Text Placeholder 2">
            <a:extLst>
              <a:ext uri="{FF2B5EF4-FFF2-40B4-BE49-F238E27FC236}">
                <a16:creationId xmlns:a16="http://schemas.microsoft.com/office/drawing/2014/main" id="{1CDD53E1-EA37-D838-15C5-1936949A6934}"/>
              </a:ext>
            </a:extLst>
          </p:cNvPr>
          <p:cNvSpPr>
            <a:spLocks noGrp="1"/>
          </p:cNvSpPr>
          <p:nvPr>
            <p:ph type="body" idx="1"/>
          </p:nvPr>
        </p:nvSpPr>
        <p:spPr>
          <a:xfrm>
            <a:off x="498737" y="1322419"/>
            <a:ext cx="4149464" cy="3416400"/>
          </a:xfrm>
        </p:spPr>
        <p:txBody>
          <a:bodyPr>
            <a:normAutofit/>
          </a:bodyPr>
          <a:lstStyle/>
          <a:p>
            <a:r>
              <a:rPr lang="en-US" sz="1600"/>
              <a:t>Consistency between model’s Odds Ratios and SHAP explainer</a:t>
            </a:r>
          </a:p>
          <a:p>
            <a:pPr marL="114300" indent="0">
              <a:buNone/>
            </a:pPr>
            <a:endParaRPr lang="en-US" sz="1600"/>
          </a:p>
          <a:p>
            <a:r>
              <a:rPr lang="en-US" sz="1600">
                <a:latin typeface="Helvetica Neue" panose="02000503000000020004" pitchFamily="2" charset="0"/>
              </a:rPr>
              <a:t>L</a:t>
            </a:r>
            <a:r>
              <a:rPr lang="en-US" sz="1600">
                <a:effectLst/>
                <a:latin typeface="Helvetica Neue" panose="02000503000000020004" pitchFamily="2" charset="0"/>
              </a:rPr>
              <a:t>ife satisfaction features have a strong predictive power regarding social anxiety</a:t>
            </a:r>
          </a:p>
          <a:p>
            <a:endParaRPr lang="en-US" sz="1600">
              <a:latin typeface="Helvetica Neue" panose="02000503000000020004" pitchFamily="2" charset="0"/>
            </a:endParaRPr>
          </a:p>
          <a:p>
            <a:r>
              <a:rPr lang="en-US" sz="1600">
                <a:latin typeface="Helvetica Neue" panose="02000503000000020004" pitchFamily="2" charset="0"/>
              </a:rPr>
              <a:t>Age has a cluster of SHAP values around 0 </a:t>
            </a:r>
            <a:r>
              <a:rPr lang="en-US" sz="1600">
                <a:latin typeface="Helvetica Neue" panose="02000503000000020004" pitchFamily="2" charset="0"/>
                <a:sym typeface="Wingdings" pitchFamily="2" charset="2"/>
              </a:rPr>
              <a:t> not a significant impact</a:t>
            </a:r>
            <a:endParaRPr lang="en-US" sz="1600"/>
          </a:p>
        </p:txBody>
      </p:sp>
      <p:pic>
        <p:nvPicPr>
          <p:cNvPr id="15" name="Picture 14" descr="A graph with red and blue dots&#10;&#10;Description automatically generated">
            <a:extLst>
              <a:ext uri="{FF2B5EF4-FFF2-40B4-BE49-F238E27FC236}">
                <a16:creationId xmlns:a16="http://schemas.microsoft.com/office/drawing/2014/main" id="{821E663B-1388-17D4-9BD0-B73DA4DF78EA}"/>
              </a:ext>
            </a:extLst>
          </p:cNvPr>
          <p:cNvPicPr>
            <a:picLocks noChangeAspect="1"/>
          </p:cNvPicPr>
          <p:nvPr/>
        </p:nvPicPr>
        <p:blipFill>
          <a:blip r:embed="rId5"/>
          <a:stretch>
            <a:fillRect/>
          </a:stretch>
        </p:blipFill>
        <p:spPr>
          <a:xfrm>
            <a:off x="5482339" y="3030619"/>
            <a:ext cx="2854329" cy="1898419"/>
          </a:xfrm>
          <a:prstGeom prst="rect">
            <a:avLst/>
          </a:prstGeom>
        </p:spPr>
      </p:pic>
      <p:sp>
        <p:nvSpPr>
          <p:cNvPr id="20" name="TextBox 19">
            <a:extLst>
              <a:ext uri="{FF2B5EF4-FFF2-40B4-BE49-F238E27FC236}">
                <a16:creationId xmlns:a16="http://schemas.microsoft.com/office/drawing/2014/main" id="{19CFE70F-4A8A-5FA6-7005-8375E8F3C00F}"/>
              </a:ext>
            </a:extLst>
          </p:cNvPr>
          <p:cNvSpPr txBox="1"/>
          <p:nvPr/>
        </p:nvSpPr>
        <p:spPr>
          <a:xfrm>
            <a:off x="5663008" y="2839208"/>
            <a:ext cx="2492990" cy="253916"/>
          </a:xfrm>
          <a:prstGeom prst="rect">
            <a:avLst/>
          </a:prstGeom>
          <a:noFill/>
        </p:spPr>
        <p:txBody>
          <a:bodyPr wrap="none" rtlCol="0">
            <a:spAutoFit/>
          </a:bodyPr>
          <a:lstStyle/>
          <a:p>
            <a:r>
              <a:rPr lang="en-US" sz="1050" i="1">
                <a:solidFill>
                  <a:srgbClr val="505050"/>
                </a:solidFill>
              </a:rPr>
              <a:t>SHAP Summary Plot on Validation Set</a:t>
            </a:r>
          </a:p>
        </p:txBody>
      </p:sp>
      <p:pic>
        <p:nvPicPr>
          <p:cNvPr id="22" name="Picture 21" descr="A graph of a number of people&#10;&#10;Description automatically generated with medium confidence">
            <a:extLst>
              <a:ext uri="{FF2B5EF4-FFF2-40B4-BE49-F238E27FC236}">
                <a16:creationId xmlns:a16="http://schemas.microsoft.com/office/drawing/2014/main" id="{36DB08F4-E051-BF15-3349-CA58B0D3BBD1}"/>
              </a:ext>
            </a:extLst>
          </p:cNvPr>
          <p:cNvPicPr>
            <a:picLocks noChangeAspect="1"/>
          </p:cNvPicPr>
          <p:nvPr/>
        </p:nvPicPr>
        <p:blipFill>
          <a:blip r:embed="rId6"/>
          <a:stretch>
            <a:fillRect/>
          </a:stretch>
        </p:blipFill>
        <p:spPr>
          <a:xfrm>
            <a:off x="5482338" y="1289840"/>
            <a:ext cx="2854329" cy="1549368"/>
          </a:xfrm>
          <a:prstGeom prst="rect">
            <a:avLst/>
          </a:prstGeom>
        </p:spPr>
      </p:pic>
      <p:sp>
        <p:nvSpPr>
          <p:cNvPr id="23" name="TextBox 22">
            <a:extLst>
              <a:ext uri="{FF2B5EF4-FFF2-40B4-BE49-F238E27FC236}">
                <a16:creationId xmlns:a16="http://schemas.microsoft.com/office/drawing/2014/main" id="{43E78E74-6042-A350-CBF4-0DA07B479351}"/>
              </a:ext>
            </a:extLst>
          </p:cNvPr>
          <p:cNvSpPr txBox="1"/>
          <p:nvPr/>
        </p:nvSpPr>
        <p:spPr>
          <a:xfrm>
            <a:off x="6228867" y="1035924"/>
            <a:ext cx="1361270" cy="253916"/>
          </a:xfrm>
          <a:prstGeom prst="rect">
            <a:avLst/>
          </a:prstGeom>
          <a:noFill/>
        </p:spPr>
        <p:txBody>
          <a:bodyPr wrap="none" rtlCol="0">
            <a:spAutoFit/>
          </a:bodyPr>
          <a:lstStyle/>
          <a:p>
            <a:r>
              <a:rPr lang="en-US" sz="1050" i="1">
                <a:solidFill>
                  <a:srgbClr val="505050"/>
                </a:solidFill>
              </a:rPr>
              <a:t>Feature Importance</a:t>
            </a:r>
          </a:p>
        </p:txBody>
      </p:sp>
      <p:pic>
        <p:nvPicPr>
          <p:cNvPr id="24" name="Audio Recording Dec 10, 2023 at 10:25:36 PM">
            <a:hlinkClick r:id="" action="ppaction://media"/>
            <a:extLst>
              <a:ext uri="{FF2B5EF4-FFF2-40B4-BE49-F238E27FC236}">
                <a16:creationId xmlns:a16="http://schemas.microsoft.com/office/drawing/2014/main" id="{2920CC39-3C42-D757-1C29-F05B5D23885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31200" y="4101887"/>
            <a:ext cx="812800" cy="812800"/>
          </a:xfrm>
          <a:prstGeom prst="rect">
            <a:avLst/>
          </a:prstGeom>
        </p:spPr>
      </p:pic>
    </p:spTree>
    <p:extLst>
      <p:ext uri="{BB962C8B-B14F-4D97-AF65-F5344CB8AC3E}">
        <p14:creationId xmlns:p14="http://schemas.microsoft.com/office/powerpoint/2010/main" val="3391390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4928" fill="hold"/>
                                        <p:tgtEl>
                                          <p:spTgt spid="2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4"/>
                </p:tgtEl>
              </p:cMediaNode>
            </p:audio>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727</TotalTime>
  <Words>2315</Words>
  <Application>Microsoft Office PowerPoint</Application>
  <PresentationFormat>On-screen Show (16:9)</PresentationFormat>
  <Paragraphs>181</Paragraphs>
  <Slides>14</Slides>
  <Notes>11</Notes>
  <HiddenSlides>0</HiddenSlides>
  <MMClips>13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Helvetica Neue</vt:lpstr>
      <vt:lpstr>JetBrains Mono</vt:lpstr>
      <vt:lpstr>Söhne</vt:lpstr>
      <vt:lpstr>Arial</vt:lpstr>
      <vt:lpstr>Calibri</vt:lpstr>
      <vt:lpstr>Simple Light</vt:lpstr>
      <vt:lpstr>Gaming and Anxiety </vt:lpstr>
      <vt:lpstr>Data Introduction: Gaming Habits and Psychological Well-being</vt:lpstr>
      <vt:lpstr>Background on GAD-7, SPIN-17, SWLS</vt:lpstr>
      <vt:lpstr>How we modified/cleaned it</vt:lpstr>
      <vt:lpstr>Which models did we choose/why?</vt:lpstr>
      <vt:lpstr>Data Splits &amp; Target Distribution</vt:lpstr>
      <vt:lpstr>Exploratory Modeling (without tuning)</vt:lpstr>
      <vt:lpstr>Evaluation on Validation Set: Performance by Model</vt:lpstr>
      <vt:lpstr>Evaluation on Test Set: Best Logistic Regression Model</vt:lpstr>
      <vt:lpstr>Evaluation on Test Set: Best Logistic Regression Model</vt:lpstr>
      <vt:lpstr>Conclusion of the work, limitation and future work</vt:lpstr>
      <vt:lpstr>Workload distribution</vt:lpstr>
      <vt:lpstr>References and Sources</vt:lpstr>
      <vt:lpstr>Mandatory Thank You Slide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Gaming and Anxiety</dc:title>
  <dc:creator>Max Song</dc:creator>
  <cp:lastModifiedBy>Song,Max</cp:lastModifiedBy>
  <cp:revision>19</cp:revision>
  <dcterms:modified xsi:type="dcterms:W3CDTF">2023-12-11T04:41:53Z</dcterms:modified>
</cp:coreProperties>
</file>

<file path=docProps/thumbnail.jpeg>
</file>